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6" r:id="rId4"/>
    <p:sldMasterId id="2147483654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80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3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01469" y="2465799"/>
            <a:ext cx="11036410" cy="218903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latin typeface="Lato" panose="020F0502020204030203" pitchFamily="34" charset="0"/>
              </a:defRPr>
            </a:lvl1pPr>
            <a:lvl2pPr marL="800100" indent="-342900">
              <a:buFont typeface="+mj-lt"/>
              <a:buAutoNum type="arabicPeriod"/>
              <a:defRPr sz="1800">
                <a:latin typeface="Lato" panose="020F0502020204030203" pitchFamily="34" charset="0"/>
              </a:defRPr>
            </a:lvl2pPr>
            <a:lvl3pPr marL="1257300" indent="-342900">
              <a:buFont typeface="+mj-lt"/>
              <a:buAutoNum type="arabicPeriod"/>
              <a:defRPr sz="1800">
                <a:latin typeface="Lato" panose="020F0502020204030203" pitchFamily="34" charset="0"/>
              </a:defRPr>
            </a:lvl3pPr>
            <a:lvl4pPr marL="1714500" indent="-342900">
              <a:buFont typeface="+mj-lt"/>
              <a:buAutoNum type="arabicPeriod"/>
              <a:defRPr sz="1800">
                <a:latin typeface="Lato" panose="020F0502020204030203" pitchFamily="34" charset="0"/>
              </a:defRPr>
            </a:lvl4pPr>
            <a:lvl5pPr marL="2171700" indent="-342900">
              <a:buFont typeface="+mj-lt"/>
              <a:buAutoNum type="arabicPeriod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1.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973066" y="1700783"/>
            <a:ext cx="9802813" cy="529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ZA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0" y="4824288"/>
            <a:ext cx="12193588" cy="1192213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9855201" cy="1649413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414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quarter" idx="10"/>
          </p:nvPr>
        </p:nvSpPr>
        <p:spPr>
          <a:xfrm>
            <a:off x="398728" y="1720698"/>
            <a:ext cx="7091134" cy="2846388"/>
          </a:xfrm>
          <a:prstGeom prst="rect">
            <a:avLst/>
          </a:prstGeo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2pPr>
            <a:lvl3pPr marL="1371600" indent="-4572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21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-1588" y="359345"/>
            <a:ext cx="9802813" cy="503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ZA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0" y="4824288"/>
            <a:ext cx="12193588" cy="1192213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808360" y="1715783"/>
            <a:ext cx="3983854" cy="285621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217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98727" y="1720698"/>
            <a:ext cx="11393487" cy="284638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-1588" y="379893"/>
            <a:ext cx="9802813" cy="4420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ZA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0" y="4824288"/>
            <a:ext cx="12193588" cy="1192213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1758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4289"/>
            <a:ext cx="12193057" cy="1211210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188397" y="1715784"/>
            <a:ext cx="7613150" cy="285621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0" y="364652"/>
            <a:ext cx="9802813" cy="477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ZA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0" y="4824288"/>
            <a:ext cx="12193588" cy="1192213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805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Relationship Id="rId3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2631" y="1122805"/>
            <a:ext cx="4846740" cy="382862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" y="6256962"/>
            <a:ext cx="12192000" cy="6010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atin typeface="Lato" panose="020F0502020204030203" pitchFamily="34" charset="0"/>
              </a:rPr>
              <a:t>South African Wine Educational Course</a:t>
            </a:r>
            <a:endParaRPr lang="en-ZA" sz="36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7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0" y="1638486"/>
            <a:ext cx="12193057" cy="64237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40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8399" y="30281"/>
            <a:ext cx="1918901" cy="15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9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/>
          <p:cNvSpPr txBox="1">
            <a:spLocks/>
          </p:cNvSpPr>
          <p:nvPr userDrawn="1"/>
        </p:nvSpPr>
        <p:spPr>
          <a:xfrm>
            <a:off x="-1056" y="316871"/>
            <a:ext cx="9802602" cy="57698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4000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24289"/>
            <a:ext cx="12193057" cy="1211210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4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-1056" y="316871"/>
            <a:ext cx="9802602" cy="57698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45419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24289"/>
            <a:ext cx="12193057" cy="121121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-1057" y="6139544"/>
            <a:ext cx="12193057" cy="5324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4" y="6024"/>
            <a:ext cx="2066926" cy="145747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-1056" y="316871"/>
            <a:ext cx="9802602" cy="57698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91639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tiff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jpg"/><Relationship Id="rId7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719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自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1990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年快要结束与其他国家的隔离时，南非葡萄酒业大大改善发，令南非的酿酒水平与时俱进，并达到世界优质水平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大量投资现代酿酒设备</a:t>
            </a: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许多酿酒师到海外学习新科技与新工艺，并将所学带回南非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1.8 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- </a:t>
            </a:r>
            <a:r>
              <a:rPr lang="x-none" dirty="0">
                <a:latin typeface="Heiti TC Light"/>
                <a:ea typeface="Heiti TC Light"/>
                <a:cs typeface="Heiti TC Light"/>
              </a:rPr>
              <a:t>种植与酿造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>
              <a:latin typeface="Lato" panose="020F0502020204030203" pitchFamily="34" charset="0"/>
            </a:endParaRP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5929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85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98728" y="1720698"/>
            <a:ext cx="8053294" cy="2846388"/>
          </a:xfrm>
        </p:spPr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1973年推出</a:t>
            </a:r>
          </a:p>
          <a:p>
            <a:pPr marL="0" indent="0">
              <a:buNone/>
            </a:pP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每一瓶带有原产地（WO）认证标志的葡萄酒保证其</a:t>
            </a:r>
            <a:r>
              <a:rPr lang="x-none" dirty="0" smtClean="0">
                <a:latin typeface="Heiti TC Light"/>
                <a:ea typeface="Heiti TC Light"/>
                <a:cs typeface="Heiti TC Light"/>
              </a:rPr>
              <a:t>：</a:t>
            </a: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得到评鉴委员会认可</a:t>
            </a:r>
            <a:r>
              <a:rPr lang="x-none" dirty="0" smtClean="0">
                <a:latin typeface="Heiti TC Light"/>
                <a:ea typeface="Heiti TC Light"/>
                <a:cs typeface="Heiti TC Light"/>
              </a:rPr>
              <a:t>；</a:t>
            </a:r>
          </a:p>
          <a:p>
            <a:r>
              <a:rPr lang="x-none" dirty="0" smtClean="0">
                <a:latin typeface="Heiti TC Light"/>
                <a:ea typeface="Heiti TC Light"/>
                <a:cs typeface="Heiti TC Light"/>
              </a:rPr>
              <a:t>葡萄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100%来自被命名的产区；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如果标志中明确了年份，则表示85%的葡萄酒产自该年份；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如果标志中明确了葡萄品种，则表示85%的葡萄酒酿自该葡萄品种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1.9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原产地系统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  <p:pic>
        <p:nvPicPr>
          <p:cNvPr id="9" name="Picture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99"/>
          <a:stretch>
            <a:fillRect/>
          </a:stretch>
        </p:blipFill>
        <p:spPr>
          <a:xfrm>
            <a:off x="9349532" y="3033489"/>
            <a:ext cx="2139062" cy="1533597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3507"/>
          <a:stretch>
            <a:fillRect/>
          </a:stretch>
        </p:blipFill>
        <p:spPr>
          <a:xfrm>
            <a:off x="9349532" y="1512574"/>
            <a:ext cx="2139062" cy="1533597"/>
          </a:xfrm>
        </p:spPr>
      </p:pic>
    </p:spTree>
    <p:extLst>
      <p:ext uri="{BB962C8B-B14F-4D97-AF65-F5344CB8AC3E}">
        <p14:creationId xmlns:p14="http://schemas.microsoft.com/office/powerpoint/2010/main" val="39707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64861" y="1331231"/>
            <a:ext cx="7091134" cy="322383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法规定义了5个不同大小的产区，按照从大到小排序依次是：</a:t>
            </a:r>
          </a:p>
          <a:p>
            <a:r>
              <a:rPr lang="en-GB" sz="1600" b="1" dirty="0" err="1" smtClean="0">
                <a:latin typeface="Heiti TC Light"/>
                <a:ea typeface="Heiti TC Light"/>
                <a:cs typeface="Heiti TC Light"/>
              </a:rPr>
              <a:t>地理单位（Geographical</a:t>
            </a:r>
            <a:r>
              <a:rPr lang="en-GB" sz="1600" b="1" dirty="0" smtClean="0">
                <a:latin typeface="Heiti TC Light"/>
                <a:ea typeface="Heiti TC Light"/>
                <a:cs typeface="Heiti TC Light"/>
              </a:rPr>
              <a:t> Unit）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– 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包含所有产区，允许跨区调配，例如西开普省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b="1" dirty="0" err="1" smtClean="0">
                <a:latin typeface="Heiti TC Light"/>
                <a:ea typeface="Heiti TC Light"/>
                <a:cs typeface="Heiti TC Light"/>
              </a:rPr>
              <a:t>大区（Region</a:t>
            </a:r>
            <a:r>
              <a:rPr lang="en-GB" sz="1600" b="1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– 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具有明显地理特征的大区域，例如沿海产区</a:t>
            </a:r>
            <a:r>
              <a:rPr lang="zh-CN" altLang="en-US" sz="1600" dirty="0">
                <a:latin typeface="Heiti TC Light"/>
                <a:ea typeface="Heiti TC Light"/>
                <a:cs typeface="Heiti TC Light"/>
              </a:rPr>
              <a:t>，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布里德河谷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b="1" dirty="0" err="1" smtClean="0">
                <a:latin typeface="Heiti TC Light"/>
                <a:ea typeface="Heiti TC Light"/>
                <a:cs typeface="Heiti TC Light"/>
              </a:rPr>
              <a:t>区（District</a:t>
            </a:r>
            <a:r>
              <a:rPr lang="en-GB" sz="1600" b="1" dirty="0" smtClean="0">
                <a:latin typeface="Heiti TC Light"/>
                <a:ea typeface="Heiti TC Light"/>
                <a:cs typeface="Heiti TC Light"/>
              </a:rPr>
              <a:t>） 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 面积不一但拥有共同环境特征并影响葡萄酒风格的较小产区，例如斯泰伦博什，斯瓦特兰德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b="1" dirty="0" err="1" smtClean="0">
                <a:latin typeface="Heiti TC Light"/>
                <a:ea typeface="Heiti TC Light"/>
                <a:cs typeface="Heiti TC Light"/>
              </a:rPr>
              <a:t>次区（Ward</a:t>
            </a:r>
            <a:r>
              <a:rPr lang="en-GB" sz="1600" b="1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– 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具有相似土壤及地理特征并酿造同区风格的小产区，例如德班维尔，康斯坦蒂亚</a:t>
            </a:r>
          </a:p>
          <a:p>
            <a:r>
              <a:rPr lang="en-GB" sz="1600" b="1" dirty="0" err="1" smtClean="0">
                <a:latin typeface="Heiti TC Light"/>
                <a:ea typeface="Heiti TC Light"/>
                <a:cs typeface="Heiti TC Light"/>
              </a:rPr>
              <a:t>单一葡萄园（Single</a:t>
            </a:r>
            <a:r>
              <a:rPr lang="en-GB" sz="1600" b="1" dirty="0" smtClean="0">
                <a:latin typeface="Heiti TC Light"/>
                <a:ea typeface="Heiti TC Light"/>
                <a:cs typeface="Heiti TC Light"/>
              </a:rPr>
              <a:t> vineyard）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– 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由但一个葡萄园组成的小于</a:t>
            </a:r>
            <a:r>
              <a:rPr lang="en-US" altLang="zh-CN" sz="1600" dirty="0" smtClean="0">
                <a:latin typeface="Heiti TC Light"/>
                <a:ea typeface="Heiti TC Light"/>
                <a:cs typeface="Heiti TC Light"/>
              </a:rPr>
              <a:t>6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公顷的产区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endParaRPr lang="en-ZA" sz="16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1.10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原产地系统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r="770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88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1996 – 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80%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的葡萄园种植白葡萄，大部分用于酿造白兰地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2014 – 54.6%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的葡萄园种植白葡萄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从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2009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开始，白葡萄品种又重新开始种植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大部分葡萄是国际品种，主要是法国品种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对水源保存的日益关注，让种植适合温暖气候的地中海品种的试验日益增多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1.11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>
                <a:latin typeface="Heiti TC Light"/>
                <a:ea typeface="Heiti TC Light"/>
                <a:cs typeface="Heiti TC Light"/>
              </a:rPr>
              <a:t>南非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主要葡萄品种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2" b="20992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86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64862" y="1500564"/>
            <a:ext cx="7091134" cy="3071435"/>
          </a:xfrm>
        </p:spPr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占了南非白葡萄品种种植面积的18%，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目前在南非的种植面积已经大于卢瓦尔河产区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原本被称为“Steen”，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但这个名字已经不再使用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用来酿造各种风格的葡萄酒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，</a:t>
            </a:r>
            <a:r>
              <a:rPr lang="zh-TW" altLang="en-US" dirty="0">
                <a:latin typeface="Heiti TC Light"/>
                <a:ea typeface="Heiti TC Light"/>
                <a:cs typeface="Heiti TC Light"/>
              </a:rPr>
              <a:t>由干到甜</a:t>
            </a:r>
            <a:r>
              <a:rPr lang="en-US" altLang="zh-TW" dirty="0"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dirty="0">
                <a:latin typeface="Heiti TC Light"/>
                <a:ea typeface="Heiti TC Light"/>
                <a:cs typeface="Heiti TC Light"/>
              </a:rPr>
              <a:t>亦可酿造起泡和与</a:t>
            </a:r>
            <a:r>
              <a:rPr lang="zh-TW" altLang="en-US" dirty="0" smtClean="0">
                <a:latin typeface="Heiti TC Light"/>
                <a:ea typeface="Heiti TC Light"/>
                <a:cs typeface="Heiti TC Light"/>
              </a:rPr>
              <a:t>其他品种混酿</a:t>
            </a:r>
            <a:endParaRPr lang="en-US" altLang="zh-TW" dirty="0" smtClean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葡萄园面积正在减少，但是老藤，尤其是灌木式种植的，尤被珍视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凉爽气候下的风味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苹果、梨子、杏花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温暖气候下的风味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热带水果、蜂蜜、核果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1.12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白诗南（Chenin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 Blanc）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2" b="23112"/>
          <a:stretch>
            <a:fillRect/>
          </a:stretch>
        </p:blipFill>
        <p:spPr>
          <a:xfrm>
            <a:off x="9499667" y="1783879"/>
            <a:ext cx="1990989" cy="14274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r="18288"/>
          <a:stretch/>
        </p:blipFill>
        <p:spPr>
          <a:xfrm>
            <a:off x="8089156" y="1026530"/>
            <a:ext cx="1410511" cy="2184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8549" r="17505" b="9823"/>
          <a:stretch/>
        </p:blipFill>
        <p:spPr>
          <a:xfrm>
            <a:off x="9367270" y="3208722"/>
            <a:ext cx="1151650" cy="1429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26" y="3211317"/>
            <a:ext cx="800429" cy="1423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155" y="3211316"/>
            <a:ext cx="1067900" cy="14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占白葡萄种植面积的9.3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% </a:t>
            </a:r>
            <a:endParaRPr lang="en-GB" dirty="0" smtClean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主要酿造干型和不经过橡木桶陈酿的酒款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TW" altLang="en-US" dirty="0">
                <a:latin typeface="Heiti TC Light"/>
                <a:ea typeface="Heiti TC Light"/>
                <a:cs typeface="Heiti TC Light"/>
              </a:rPr>
              <a:t>新种植区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，尤其是在埃利姆（</a:t>
            </a:r>
            <a:r>
              <a:rPr lang="en-US" altLang="zh-CN" dirty="0" err="1" smtClean="0">
                <a:latin typeface="Heiti TC Light"/>
                <a:ea typeface="Heiti TC Light"/>
                <a:cs typeface="Heiti TC Light"/>
              </a:rPr>
              <a:t>Elim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）这样的凉爽产区，逐渐受到越来越多的关注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凉爽气候下的风味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青草、青胡椒、黄皮或青皮的柑橘类水果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 (</a:t>
            </a:r>
            <a:r>
              <a:rPr lang="zh-CHT" altLang="en-US" dirty="0">
                <a:latin typeface="Heiti TC Light"/>
                <a:ea typeface="Heiti TC Light"/>
                <a:cs typeface="Heiti TC Light"/>
              </a:rPr>
              <a:t>如柠檬</a:t>
            </a:r>
            <a:r>
              <a:rPr lang="en-US" altLang="zh-CHT" dirty="0">
                <a:latin typeface="Heiti TC Light"/>
                <a:ea typeface="Heiti TC Light"/>
                <a:cs typeface="Heiti TC Light"/>
              </a:rPr>
              <a:t>, </a:t>
            </a:r>
            <a:r>
              <a:rPr lang="zh-CHT" altLang="en-US" dirty="0" smtClean="0">
                <a:latin typeface="Heiti TC Light"/>
                <a:ea typeface="Heiti TC Light"/>
                <a:cs typeface="Heiti TC Light"/>
              </a:rPr>
              <a:t>青柠</a:t>
            </a:r>
            <a:r>
              <a:rPr lang="en-US" altLang="zh-CHT" dirty="0" smtClean="0">
                <a:latin typeface="Heiti TC Light"/>
                <a:ea typeface="Heiti TC Light"/>
                <a:cs typeface="Heiti TC Light"/>
              </a:rPr>
              <a:t>)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温暖气候下的风味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百香果、木瓜、核果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1.13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长相思（Sauvignon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Blanc）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2" b="23112"/>
          <a:stretch>
            <a:fillRect/>
          </a:stretch>
        </p:blipFill>
        <p:spPr>
          <a:xfrm>
            <a:off x="9661233" y="1395135"/>
            <a:ext cx="2257439" cy="16184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076126"/>
            <a:ext cx="945872" cy="1682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5"/>
          <a:stretch/>
        </p:blipFill>
        <p:spPr>
          <a:xfrm>
            <a:off x="8349665" y="947491"/>
            <a:ext cx="1261944" cy="2063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33" y="3076126"/>
            <a:ext cx="1261943" cy="1682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65" y="3076126"/>
            <a:ext cx="1261944" cy="16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占白葡萄种植面积的7.4%</a:t>
            </a: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有多种风格、品质和价格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调配中经常用到，尤其与白诗南、长相思和维欧尼（Viognier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zh-TW" altLang="en-US" dirty="0" smtClean="0">
                <a:latin typeface="Heiti TC Light"/>
                <a:ea typeface="Heiti TC Light"/>
                <a:cs typeface="Heiti TC Light"/>
              </a:rPr>
              <a:t>混酿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常用于以传统方式酿造的起泡酒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凉爽气候下的风味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苹果、柑橘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类水果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、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青皮的瓜类水果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温暖气候下的风味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热带水果、成熟核果、橘子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 (</a:t>
            </a:r>
            <a:r>
              <a:rPr lang="en-US" dirty="0">
                <a:latin typeface="Heiti TC Light"/>
                <a:ea typeface="Heiti TC Light"/>
                <a:cs typeface="Heiti TC Light"/>
              </a:rPr>
              <a:t>香</a:t>
            </a:r>
            <a:r>
              <a:rPr lang="en-US" dirty="0" smtClean="0">
                <a:latin typeface="Heiti TC Light"/>
                <a:ea typeface="Heiti TC Light"/>
                <a:cs typeface="Heiti TC Light"/>
              </a:rPr>
              <a:t>橙)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1.14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霞多丽（Chardonnay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）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2" b="23112"/>
          <a:stretch>
            <a:fillRect/>
          </a:stretch>
        </p:blipFill>
        <p:spPr>
          <a:xfrm>
            <a:off x="9990305" y="1492047"/>
            <a:ext cx="1821363" cy="130582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/>
          <a:stretch/>
        </p:blipFill>
        <p:spPr>
          <a:xfrm>
            <a:off x="8129917" y="1102598"/>
            <a:ext cx="1780783" cy="1677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05" y="2857904"/>
            <a:ext cx="1284425" cy="1712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72" y="2843657"/>
            <a:ext cx="1305796" cy="1741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57" y="2925896"/>
            <a:ext cx="1424009" cy="15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81794" y="1331230"/>
            <a:ext cx="7728169" cy="330850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鸽笼白（Colombard或者Colombar</a:t>
            </a:r>
            <a:r>
              <a:rPr lang="en-GB" sz="1600" dirty="0" smtClean="0">
                <a:latin typeface="Heiti TC Medium"/>
                <a:ea typeface="Heiti TC Medium"/>
                <a:cs typeface="Heiti TC Medium"/>
              </a:rPr>
              <a:t>）</a:t>
            </a:r>
            <a:endParaRPr lang="en-ZA" sz="1600" dirty="0">
              <a:latin typeface="Heiti TC Medium"/>
              <a:ea typeface="Heiti TC Medium"/>
              <a:cs typeface="Heiti TC Medium"/>
            </a:endParaRPr>
          </a:p>
          <a:p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占白葡萄品种种植面积12%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拼写时常常没有结尾的“d</a:t>
            </a:r>
            <a:r>
              <a:rPr lang="x-none" sz="1600" dirty="0" smtClean="0">
                <a:latin typeface="Heiti TC Light"/>
                <a:ea typeface="Heiti TC Light"/>
                <a:cs typeface="Heiti TC Light"/>
              </a:rPr>
              <a:t>”</a:t>
            </a:r>
          </a:p>
          <a:p>
            <a:r>
              <a:rPr lang="x-none" sz="1600" dirty="0" smtClean="0">
                <a:latin typeface="Heiti TC Light"/>
                <a:ea typeface="Heiti TC Light"/>
                <a:cs typeface="Heiti TC Light"/>
              </a:rPr>
              <a:t>常用于酿造白兰地，或者是价格不贵的干型白葡萄酒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pPr marL="0" indent="0">
              <a:buNone/>
            </a:pP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哈尼普特（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Hanepoot</a:t>
            </a: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）和密斯卡岱（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Muscadel</a:t>
            </a: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）</a:t>
            </a:r>
            <a:endParaRPr lang="en-ZA" sz="1600" dirty="0">
              <a:latin typeface="Heiti TC Medium"/>
              <a:ea typeface="Heiti TC Medium"/>
              <a:cs typeface="Heiti TC Medium"/>
            </a:endParaRP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哈尼普特是亚历山大麝香葡萄（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Muscat 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d’Alexandrie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）的传统非洲名字，也是芳蒂娜（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Muscat 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de 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Frontignan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）和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小果粒白麝香（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Muscat 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Blanc à Petit 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Grains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）的统称。密斯卡岱可以是红或白葡萄酒品种。</a:t>
            </a: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一般用于酿造加烈酒或甜酒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正在试验酿造意大利风格、低酒精度的甜型起泡酒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endParaRPr lang="en-ZA" sz="16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588" y="359345"/>
            <a:ext cx="10183556" cy="503683"/>
          </a:xfrm>
        </p:spPr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1.15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其他白葡萄品种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48" y="909594"/>
            <a:ext cx="1179000" cy="224932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05" y="3288665"/>
            <a:ext cx="1337751" cy="1154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5" y="3211388"/>
            <a:ext cx="1249178" cy="1249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5992" r="18070" b="10959"/>
          <a:stretch/>
        </p:blipFill>
        <p:spPr>
          <a:xfrm>
            <a:off x="10858500" y="1469592"/>
            <a:ext cx="1036556" cy="1689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959" y="1483394"/>
            <a:ext cx="1312420" cy="1675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 b="12390"/>
          <a:stretch/>
        </p:blipFill>
        <p:spPr>
          <a:xfrm>
            <a:off x="8167199" y="3208021"/>
            <a:ext cx="1100626" cy="1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占红葡萄品种种植面积的11.5%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常与传统波尔多品种调配出好酒，尤其是与品丽珠（Cabernet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Franc）调配时特别好，也用于和西拉（Shiraz）搭配，或和“开普调配”搭配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品系和地理位置的选择对风格有重要影响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涼爽气候下的风味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黑莓、草本、青胡椒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温暖气候下</a:t>
            </a:r>
            <a:r>
              <a:rPr lang="zh-CN" altLang="en-US" dirty="0">
                <a:latin typeface="Heiti TC Light"/>
                <a:ea typeface="Heiti TC Light"/>
                <a:cs typeface="Heiti TC Light"/>
              </a:rPr>
              <a:t>的风味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黑醋栗甜酒、黑醋栗、桉类植物、巧克力 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1.16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赤霞珠（Cabernet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Sauvignon）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54" y="1471974"/>
            <a:ext cx="1076567" cy="172473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822" y="1471974"/>
            <a:ext cx="1293549" cy="1724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54" y="3234805"/>
            <a:ext cx="1076567" cy="1435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1471974"/>
            <a:ext cx="1287337" cy="1716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66" y="3258425"/>
            <a:ext cx="1411803" cy="1411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03" y="3234805"/>
            <a:ext cx="1076567" cy="14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占红葡萄品种种植面积的10.5%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在南非最热和最冷的地区都有种植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常与罗讷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河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(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Rhone）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品种调配，例如歌海娜（Grenache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）、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慕合怀特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（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Mourvèdre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）、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维欧尼（Viognier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）、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佳丽酿（Carignan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）和神索（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Cinsault</a:t>
            </a:r>
            <a:r>
              <a:rPr lang="zh-CN" altLang="en-US" dirty="0">
                <a:latin typeface="Heiti TC Light"/>
                <a:ea typeface="Heiti TC Light"/>
                <a:cs typeface="Heiti TC Light"/>
              </a:rPr>
              <a:t>）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凉爽气候下的风味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黑胡椒、香水、黑皮水果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温暖气候下的风味</a:t>
            </a:r>
            <a:r>
              <a:rPr lang="en-US" altLang="zh-CN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辛香料、黑莓、巧克力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1.17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西拉（Shiraz</a:t>
            </a:r>
            <a:r>
              <a:rPr lang="en-GB" dirty="0" smtClean="0"/>
              <a:t>）</a:t>
            </a:r>
            <a:endParaRPr lang="en-ZA" dirty="0"/>
          </a:p>
          <a:p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470" y="1501678"/>
            <a:ext cx="1101287" cy="14683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53" y="3684375"/>
            <a:ext cx="176784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53" y="1327067"/>
            <a:ext cx="1700155" cy="2266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36" y="3020851"/>
            <a:ext cx="1343258" cy="1577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737" y="3019351"/>
            <a:ext cx="1182020" cy="1579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36" y="1497653"/>
            <a:ext cx="1104305" cy="14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84536" y="2770599"/>
            <a:ext cx="11036410" cy="2189030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>
                <a:latin typeface="Heiti TC Light"/>
                <a:ea typeface="Heiti TC Light"/>
                <a:cs typeface="Heiti TC Light"/>
              </a:rPr>
              <a:t>1.1   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历史</a:t>
            </a:r>
            <a:endParaRPr lang="en-US" altLang="zh-CN" dirty="0" smtClean="0">
              <a:latin typeface="Heiti TC Light"/>
              <a:ea typeface="Heiti TC Light"/>
              <a:cs typeface="Heiti TC Light"/>
            </a:endParaRPr>
          </a:p>
          <a:p>
            <a:pPr marL="0" indent="0">
              <a:buNone/>
            </a:pPr>
            <a:r>
              <a:rPr lang="en-ZA" dirty="0" smtClean="0">
                <a:latin typeface="Heiti TC Light"/>
                <a:ea typeface="Heiti TC Light"/>
                <a:cs typeface="Heiti TC Light"/>
              </a:rPr>
              <a:t>1.2  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气候与天气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pPr marL="0" lvl="0" indent="0">
              <a:buNone/>
            </a:pPr>
            <a:r>
              <a:rPr lang="en-ZA" dirty="0" smtClean="0">
                <a:latin typeface="Heiti TC Light"/>
                <a:ea typeface="Heiti TC Light"/>
                <a:cs typeface="Heiti TC Light"/>
              </a:rPr>
              <a:t>1.3   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种植与酿酒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pPr marL="0" indent="0">
              <a:buNone/>
            </a:pPr>
            <a:r>
              <a:rPr lang="en-ZA" dirty="0" smtClean="0">
                <a:latin typeface="Heiti TC Light"/>
                <a:ea typeface="Heiti TC Light"/>
                <a:cs typeface="Heiti TC Light"/>
              </a:rPr>
              <a:t>1.4   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原产地系统</a:t>
            </a:r>
            <a:endParaRPr lang="en-ZA" dirty="0" smtClean="0">
              <a:latin typeface="Heiti TC Light"/>
              <a:ea typeface="Heiti TC Light"/>
              <a:cs typeface="Heiti TC Light"/>
            </a:endParaRPr>
          </a:p>
          <a:p>
            <a:pPr marL="0" lvl="0" indent="0">
              <a:buNone/>
            </a:pPr>
            <a:r>
              <a:rPr lang="en-ZA" dirty="0" smtClean="0">
                <a:latin typeface="Heiti TC Light"/>
                <a:ea typeface="Heiti TC Light"/>
                <a:cs typeface="Heiti TC Light"/>
              </a:rPr>
              <a:t>1.5   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主要白葡萄品种：白诗南，霞多丽，长相思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pPr marL="0" indent="0">
              <a:buNone/>
            </a:pPr>
            <a:r>
              <a:rPr lang="en-ZA" dirty="0" smtClean="0">
                <a:latin typeface="Heiti TC Light"/>
                <a:ea typeface="Heiti TC Light"/>
                <a:cs typeface="Heiti TC Light"/>
              </a:rPr>
              <a:t>1.6   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主要红葡萄品种：赤霞珠，西拉，皮诺塔吉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第一单元：南非葡萄酒简介</a:t>
            </a:r>
            <a:endParaRPr lang="en-ZA" dirty="0" smtClean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77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81795" y="1551364"/>
            <a:ext cx="6950834" cy="2846388"/>
          </a:xfrm>
        </p:spPr>
        <p:txBody>
          <a:bodyPr/>
          <a:lstStyle/>
          <a:p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占红葡萄种植面积的7.4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% 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用于酿造各种风格的葡萄酒，从不经过橡木桶陈酿的果香型，到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严肃雄壮的风格</a:t>
            </a: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“咖啡香的皮诺塔吉”风格在消费者中很受欢迎</a:t>
            </a:r>
            <a:endParaRPr lang="en-GB" altLang="zh-CN" sz="1600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zh-CN" sz="1600" dirty="0" smtClean="0">
                <a:latin typeface="Heiti TC Light"/>
                <a:ea typeface="Heiti TC Light"/>
                <a:cs typeface="Heiti TC Light"/>
              </a:rPr>
              <a:t>“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开普</a:t>
            </a:r>
            <a:r>
              <a:rPr lang="zh-TW" altLang="en-US" sz="1600" dirty="0" smtClean="0">
                <a:latin typeface="Heiti TC Light"/>
                <a:ea typeface="Heiti TC Light"/>
                <a:cs typeface="Heiti TC Light"/>
              </a:rPr>
              <a:t>混酿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”</a:t>
            </a:r>
            <a:r>
              <a:rPr lang="en-US" altLang="zh-CN" sz="1600" dirty="0" smtClean="0">
                <a:latin typeface="Heiti TC Light"/>
                <a:ea typeface="Heiti TC Light"/>
                <a:cs typeface="Heiti TC Light"/>
              </a:rPr>
              <a:t>(Cape Blends)——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至少应该包含</a:t>
            </a:r>
            <a:r>
              <a:rPr lang="en-US" altLang="zh-CN" sz="1600" dirty="0" smtClean="0">
                <a:latin typeface="Heiti TC Light"/>
                <a:ea typeface="Heiti TC Light"/>
                <a:cs typeface="Heiti TC Light"/>
              </a:rPr>
              <a:t>30%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皮诺塔吉（这并非法定）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在种植和酿造上取得的巨大改善让皮诺塔吉广泛传播到海外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凉爽气候下的风味</a:t>
            </a:r>
            <a:r>
              <a:rPr lang="en-US" altLang="zh-CN" sz="1600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红色水果、皮革、辛香料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温暖气候下的风味</a:t>
            </a:r>
            <a:r>
              <a:rPr lang="en-US" altLang="zh-CN" sz="1600" dirty="0" smtClean="0">
                <a:latin typeface="Heiti TC Light"/>
                <a:ea typeface="Heiti TC Light"/>
                <a:cs typeface="Heiti TC Light"/>
              </a:rPr>
              <a:t>——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黑莓、甘草、野味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1.18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皮诺塔吉（Pinotage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）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8" b="18958"/>
          <a:stretch>
            <a:fillRect/>
          </a:stretch>
        </p:blipFill>
        <p:spPr>
          <a:xfrm>
            <a:off x="10106748" y="1715783"/>
            <a:ext cx="1685466" cy="120839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70" y="1715783"/>
            <a:ext cx="1171419" cy="856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826" y="2990021"/>
            <a:ext cx="1599388" cy="1577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62" y="2811948"/>
            <a:ext cx="1144837" cy="1701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8" b="18194"/>
          <a:stretch/>
        </p:blipFill>
        <p:spPr>
          <a:xfrm>
            <a:off x="8591550" y="1698504"/>
            <a:ext cx="1418047" cy="123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60" y="3386454"/>
            <a:ext cx="1406988" cy="11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64861" y="1568297"/>
            <a:ext cx="7578365" cy="2969835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 err="1" smtClean="0">
                <a:latin typeface="Heiti TC Medium"/>
                <a:ea typeface="Heiti TC Medium"/>
                <a:cs typeface="Heiti TC Medium"/>
              </a:rPr>
              <a:t>梅洛（Merlot</a:t>
            </a:r>
            <a:r>
              <a:rPr lang="en-GB" sz="1600" b="1" dirty="0" smtClean="0">
                <a:latin typeface="Heiti TC Medium"/>
                <a:ea typeface="Heiti TC Medium"/>
                <a:cs typeface="Heiti TC Medium"/>
              </a:rPr>
              <a:t>）</a:t>
            </a:r>
            <a:endParaRPr lang="en-ZA" sz="1600" b="1" dirty="0">
              <a:latin typeface="Heiti TC Medium"/>
              <a:ea typeface="Heiti TC Medium"/>
              <a:cs typeface="Heiti TC Medium"/>
            </a:endParaRPr>
          </a:p>
          <a:p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占种葡萄品种种植面积的6.1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% 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常用于与波尔多品种调配，也越来越多与皮诺塔吉进行调配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pPr marL="0" indent="0">
              <a:buNone/>
            </a:pP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黑皮诺（Pinot</a:t>
            </a:r>
            <a:r>
              <a:rPr lang="en-GB" sz="1600" dirty="0" smtClean="0">
                <a:latin typeface="Heiti TC Medium"/>
                <a:ea typeface="Heiti TC Medium"/>
                <a:cs typeface="Heiti TC Medium"/>
              </a:rPr>
              <a:t> Noir）</a:t>
            </a:r>
            <a:endParaRPr lang="en-ZA" sz="1600" dirty="0">
              <a:latin typeface="Heiti TC Medium"/>
              <a:ea typeface="Heiti TC Medium"/>
              <a:cs typeface="Heiti TC Medium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主要来自沿海产区的凉爽气候下的产品取得了成功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多用于传统方法酿造的起泡酒</a:t>
            </a:r>
            <a:endParaRPr lang="en-GB" sz="1600" dirty="0">
              <a:latin typeface="Heiti TC Light"/>
              <a:ea typeface="Heiti TC Light"/>
              <a:cs typeface="Heiti TC Light"/>
            </a:endParaRPr>
          </a:p>
          <a:p>
            <a:pPr marL="0" indent="0">
              <a:buNone/>
            </a:pP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国产多瑞加（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Touriga</a:t>
            </a:r>
            <a:r>
              <a:rPr lang="en-GB" sz="1600" dirty="0" smtClean="0">
                <a:latin typeface="Heiti TC Medium"/>
                <a:ea typeface="Heiti TC Medium"/>
                <a:cs typeface="Heiti TC Medium"/>
              </a:rPr>
              <a:t> 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Nacional</a:t>
            </a: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）、丹魄（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Tinta</a:t>
            </a:r>
            <a:r>
              <a:rPr lang="en-GB" sz="1600" dirty="0" smtClean="0">
                <a:latin typeface="Heiti TC Medium"/>
                <a:ea typeface="Heiti TC Medium"/>
                <a:cs typeface="Heiti TC Medium"/>
              </a:rPr>
              <a:t> 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Roriz</a:t>
            </a: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）和巴罗卡红（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Tinta</a:t>
            </a:r>
            <a:r>
              <a:rPr lang="en-GB" sz="1600" dirty="0" smtClean="0">
                <a:latin typeface="Heiti TC Medium"/>
                <a:ea typeface="Heiti TC Medium"/>
                <a:cs typeface="Heiti TC Medium"/>
              </a:rPr>
              <a:t> </a:t>
            </a:r>
            <a:r>
              <a:rPr lang="en-GB" sz="1600" dirty="0" err="1" smtClean="0">
                <a:latin typeface="Heiti TC Medium"/>
                <a:ea typeface="Heiti TC Medium"/>
                <a:cs typeface="Heiti TC Medium"/>
              </a:rPr>
              <a:t>Barocca</a:t>
            </a:r>
            <a:r>
              <a:rPr lang="zh-CN" altLang="en-US" sz="1600" dirty="0" smtClean="0">
                <a:latin typeface="Heiti TC Medium"/>
                <a:ea typeface="Heiti TC Medium"/>
                <a:cs typeface="Heiti TC Medium"/>
              </a:rPr>
              <a:t>）</a:t>
            </a:r>
            <a:endParaRPr lang="en-ZA" sz="1600" dirty="0">
              <a:latin typeface="Heiti TC Medium"/>
              <a:ea typeface="Heiti TC Medium"/>
              <a:cs typeface="Heiti TC Medium"/>
            </a:endParaRPr>
          </a:p>
          <a:p>
            <a:r>
              <a:rPr lang="zh-TW" altLang="en-US" sz="1600" dirty="0">
                <a:latin typeface="Heiti TC Light"/>
                <a:ea typeface="Heiti TC Light"/>
                <a:cs typeface="Heiti TC Light"/>
              </a:rPr>
              <a:t>主要酿造波特酒风格的加烈酒，也越来越多用于酿造餐</a:t>
            </a:r>
            <a:r>
              <a:rPr lang="zh-TW" altLang="en-US" sz="1600" dirty="0" smtClean="0">
                <a:latin typeface="Heiti TC Light"/>
                <a:ea typeface="Heiti TC Light"/>
                <a:cs typeface="Heiti TC Light"/>
              </a:rPr>
              <a:t>酒</a:t>
            </a:r>
            <a:endParaRPr lang="zh-TW" altLang="en-US" sz="16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1.19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其他红葡萄品种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34" y="1510751"/>
            <a:ext cx="1138650" cy="1518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51" y="3092000"/>
            <a:ext cx="1239726" cy="1582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3126215"/>
            <a:ext cx="1172507" cy="1563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34" y="3080608"/>
            <a:ext cx="1138650" cy="1594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697" y="1510751"/>
            <a:ext cx="1138650" cy="15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1652 –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范里贝克（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Jan 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van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Riebeeck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为荷兰东印度公司来到开普省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1659 –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在开普省酿造了第一款葡萄酒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1678 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–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范德斯特（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Simon 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van der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Stel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建立了</a:t>
            </a:r>
            <a:r>
              <a:rPr lang="zh-TW" altLang="en-US" dirty="0" smtClean="0">
                <a:latin typeface="Heiti TC Light"/>
                <a:ea typeface="Heiti TC Light"/>
                <a:cs typeface="Heiti TC Light"/>
              </a:rPr>
              <a:t>斯泰伦博什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省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1688 – 150</a:t>
            </a:r>
            <a:r>
              <a:rPr lang="zh-CN" altLang="en-US" dirty="0">
                <a:latin typeface="Heiti TC Light"/>
                <a:ea typeface="Heiti TC Light"/>
                <a:cs typeface="Heiti TC Light"/>
              </a:rPr>
              <a:t>个被宗教迫害的胡格诺派教徒流放至此，在弗朗斯胡克定居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ZA" dirty="0" smtClean="0">
                <a:latin typeface="Heiti TC Light"/>
                <a:ea typeface="Heiti TC Light"/>
                <a:cs typeface="Heiti TC Light"/>
              </a:rPr>
              <a:t>1.1 南非葡萄酒历史：重要事件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8619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12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1886 –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在开普省发现了根瘤蚜虫病，破坏了成百万的葡萄藤</a:t>
            </a:r>
            <a:endParaRPr lang="en-ZA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1918 –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葡萄种植者合作协会（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KWV</a:t>
            </a:r>
            <a:r>
              <a:rPr lang="zh-CN" altLang="en-US" dirty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成立</a:t>
            </a:r>
            <a:r>
              <a:rPr lang="zh-CN" altLang="en-US" dirty="0" err="1">
                <a:latin typeface="Heiti TC Light"/>
                <a:ea typeface="Heiti TC Light"/>
                <a:cs typeface="Heiti TC Light"/>
              </a:rPr>
              <a:t>，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通过产量控制稳定了葡萄种植和酿酒工业</a:t>
            </a:r>
            <a:endParaRPr lang="en-GB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1925 – 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贝霍尔德教授（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Perold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将黑皮诺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(Pinot Noir)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和神索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(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Cinsault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)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杂交出第一株皮诺塔吉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(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Pinotage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)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1973 –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颁布原产地法规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1.2 </a:t>
            </a:r>
            <a:r>
              <a:rPr lang="en-ZA" dirty="0">
                <a:latin typeface="Heiti TC Light"/>
                <a:ea typeface="Heiti TC Light"/>
                <a:cs typeface="Heiti TC Light"/>
              </a:rPr>
              <a:t>南非葡萄酒历史：重要事件</a:t>
            </a:r>
          </a:p>
          <a:p>
            <a:r>
              <a:rPr lang="en-GB" dirty="0" smtClean="0">
                <a:latin typeface="Lato" panose="020F0502020204030203" pitchFamily="34" charset="0"/>
              </a:rPr>
              <a:t>key </a:t>
            </a:r>
            <a:r>
              <a:rPr lang="en-GB" dirty="0">
                <a:latin typeface="Lato" panose="020F0502020204030203" pitchFamily="34" charset="0"/>
              </a:rPr>
              <a:t>events</a:t>
            </a:r>
            <a:endParaRPr lang="en-ZA" dirty="0">
              <a:latin typeface="Lato" panose="020F0502020204030203" pitchFamily="34" charset="0"/>
            </a:endParaRP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08" t="7342" r="-23226" b="10937"/>
          <a:stretch/>
        </p:blipFill>
        <p:spPr>
          <a:xfrm>
            <a:off x="7808360" y="1715783"/>
            <a:ext cx="3600000" cy="27360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3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>
                <a:latin typeface="Heiti TC Light"/>
                <a:ea typeface="Heiti TC Light"/>
                <a:cs typeface="Heiti TC Light"/>
              </a:rPr>
              <a:t>1990 –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曼德拉从监狱里释放，使得南非葡萄酒的出口得以增长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1994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南非成为民主国家，当时葡萄酒年出口量少于5000万升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2009 – 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开普省庆祝酿酒350周年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en-GB" dirty="0">
                <a:latin typeface="Heiti TC Light"/>
                <a:ea typeface="Heiti TC Light"/>
                <a:cs typeface="Heiti TC Light"/>
              </a:rPr>
              <a:t>2013 – 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年出口量创下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5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.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257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亿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升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的纪录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1.3 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- </a:t>
            </a:r>
            <a:r>
              <a:rPr lang="en-ZA" dirty="0">
                <a:latin typeface="Heiti TC Light"/>
                <a:ea typeface="Heiti TC Light"/>
                <a:cs typeface="Heiti TC Light"/>
              </a:rPr>
              <a:t>南非葡萄酒历史：重要事件</a:t>
            </a: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r="3483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60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69" y="1118190"/>
            <a:ext cx="4573849" cy="3430387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1.4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x-none" dirty="0" smtClean="0">
                <a:latin typeface="Heiti TC Light"/>
                <a:ea typeface="Heiti TC Light"/>
                <a:cs typeface="Heiti TC Light"/>
              </a:rPr>
              <a:t>气候与天气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  <p:pic>
        <p:nvPicPr>
          <p:cNvPr id="5" name="Picture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12" y="3721378"/>
            <a:ext cx="1854623" cy="74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南非絕大部份葡萄都种植于西开普省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ja-JP" altLang="en-US" sz="1600" dirty="0">
                <a:latin typeface="Heiti TC Light"/>
                <a:ea typeface="Heiti TC Light"/>
                <a:cs typeface="Heiti TC Light"/>
              </a:rPr>
              <a:t>独有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两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洋环抱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一般来说，开普省是炎热的地中海气候，但带有温和凉爽的地区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本格拉寒流（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Benguela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 Current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）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从</a:t>
            </a:r>
            <a:r>
              <a:rPr lang="zh-TW" altLang="en-US" sz="1600" dirty="0">
                <a:latin typeface="Heiti TC Light"/>
                <a:ea typeface="Heiti TC Light"/>
                <a:cs typeface="Heiti TC Light"/>
              </a:rPr>
              <a:t>南极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向上升至南非西海岸，带来凉爽天气</a:t>
            </a:r>
            <a:endParaRPr lang="en-GB" sz="1600" dirty="0" smtClean="0">
              <a:latin typeface="Heiti TC Light"/>
              <a:ea typeface="Heiti TC Light"/>
              <a:cs typeface="Heiti TC Light"/>
            </a:endParaRPr>
          </a:p>
          <a:p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名为</a:t>
            </a:r>
            <a:r>
              <a:rPr lang="zh-CN" altLang="en-US" sz="1600" dirty="0">
                <a:latin typeface="Heiti TC Light"/>
                <a:ea typeface="Heiti TC Light"/>
                <a:cs typeface="Heiti TC Light"/>
              </a:rPr>
              <a:t>道格特角风</a:t>
            </a:r>
            <a:r>
              <a:rPr lang="en-GB" sz="1600" dirty="0">
                <a:latin typeface="Heiti TC Light"/>
                <a:ea typeface="Heiti TC Light"/>
                <a:cs typeface="Heiti TC Light"/>
              </a:rPr>
              <a:t> (</a:t>
            </a:r>
            <a:r>
              <a:rPr lang="en-GB" sz="1600" dirty="0" smtClean="0">
                <a:latin typeface="Heiti TC Light"/>
                <a:ea typeface="Heiti TC Light"/>
                <a:cs typeface="Heiti TC Light"/>
              </a:rPr>
              <a:t>Cape Doctor) </a:t>
            </a:r>
            <a:r>
              <a:rPr lang="en-GB" sz="1600" dirty="0" err="1" smtClean="0">
                <a:latin typeface="Heiti TC Light"/>
                <a:ea typeface="Heiti TC Light"/>
                <a:cs typeface="Heiti TC Light"/>
              </a:rPr>
              <a:t>的东南烈风</a:t>
            </a:r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常见于夏季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sz="1600" dirty="0" smtClean="0">
                <a:latin typeface="Heiti TC Light"/>
                <a:ea typeface="Heiti TC Light"/>
                <a:cs typeface="Heiti TC Light"/>
              </a:rPr>
              <a:t>不少山脉贯穿葡萄产区，影响了葡萄种植的海拔、土壤和朝向</a:t>
            </a:r>
            <a:endParaRPr lang="en-ZA" sz="1600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1.5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气候与天气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r="3908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65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年均降雨量介乎300至1000</a:t>
            </a:r>
            <a:r>
              <a:rPr lang="x-none" dirty="0" smtClean="0">
                <a:latin typeface="Heiti TC Light"/>
                <a:ea typeface="Heiti TC Light"/>
                <a:cs typeface="Heiti TC Light"/>
              </a:rPr>
              <a:t>毫米之间</a:t>
            </a:r>
          </a:p>
          <a:p>
            <a:r>
              <a:rPr lang="x-none" dirty="0" smtClean="0">
                <a:latin typeface="Heiti TC Light"/>
                <a:ea typeface="Heiti TC Light"/>
                <a:cs typeface="Heiti TC Light"/>
              </a:rPr>
              <a:t>允许灌溉，注重水源管理，或称水源保护</a:t>
            </a:r>
          </a:p>
          <a:p>
            <a:r>
              <a:rPr lang="x-none" dirty="0" smtClean="0">
                <a:latin typeface="Heiti TC Light"/>
                <a:ea typeface="Heiti TC Light"/>
                <a:cs typeface="Heiti TC Light"/>
              </a:rPr>
              <a:t>灌木式种植的葡萄广泛见于古老的内陆葡萄园，但棚架种植不断增加</a:t>
            </a:r>
          </a:p>
          <a:p>
            <a:r>
              <a:rPr lang="x-none" dirty="0" smtClean="0">
                <a:latin typeface="Heiti TC Light"/>
                <a:ea typeface="Heiti TC Light"/>
                <a:cs typeface="Heiti TC Light"/>
              </a:rPr>
              <a:t>二月采收季节的平均气温为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19</a:t>
            </a:r>
            <a:r>
              <a:rPr lang="en-GB" dirty="0">
                <a:latin typeface="Heiti TC Light"/>
                <a:ea typeface="Heiti TC Light"/>
                <a:cs typeface="Heiti TC Light"/>
              </a:rPr>
              <a:t>⁰C–23⁰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C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1.6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气候与天气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endParaRPr lang="en-ZA" dirty="0">
              <a:latin typeface="Lato" panose="020F0502020204030203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3239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73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南非拥有世上最古老的种植土壤，可追溯至约10亿年前的首个超级大陆</a:t>
            </a:r>
          </a:p>
          <a:p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土壤种类多样，甚至在极小面积的区域里也有多种土壤</a:t>
            </a:r>
            <a:endParaRPr lang="en-ZA" dirty="0">
              <a:latin typeface="Heiti TC Light"/>
              <a:ea typeface="Heiti TC Light"/>
              <a:cs typeface="Heiti TC Light"/>
            </a:endParaRPr>
          </a:p>
          <a:p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开普植物王国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是全球六大</a:t>
            </a:r>
            <a:r>
              <a:rPr lang="zh-CN" altLang="en-US" dirty="0" smtClean="0">
                <a:latin typeface="Heiti TC Light"/>
                <a:ea typeface="Heiti TC Light"/>
                <a:cs typeface="Heiti TC Light"/>
              </a:rPr>
              <a:t>植物</a:t>
            </a:r>
            <a:r>
              <a:rPr lang="en-GB" dirty="0" err="1" smtClean="0">
                <a:latin typeface="Heiti TC Light"/>
                <a:ea typeface="Heiti TC Light"/>
                <a:cs typeface="Heiti TC Light"/>
              </a:rPr>
              <a:t>王国中最小又最丰富的，为土壤带来更丰富及更独特的元素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>
                <a:latin typeface="Heiti TC Light"/>
                <a:ea typeface="Heiti TC Light"/>
                <a:cs typeface="Heiti TC Light"/>
              </a:rPr>
              <a:t>1.7 </a:t>
            </a:r>
            <a:r>
              <a:rPr lang="mr-IN" dirty="0" smtClean="0">
                <a:latin typeface="Heiti TC Light"/>
                <a:ea typeface="Heiti TC Light"/>
                <a:cs typeface="Heiti TC Light"/>
              </a:rPr>
              <a:t>–</a:t>
            </a:r>
            <a:r>
              <a:rPr lang="en-GB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x-none" dirty="0" smtClean="0">
                <a:latin typeface="Heiti TC Light"/>
                <a:ea typeface="Heiti TC Light"/>
                <a:cs typeface="Heiti TC Light"/>
              </a:rPr>
              <a:t>种植与酿造</a:t>
            </a:r>
            <a:endParaRPr lang="en-ZA" dirty="0"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r="351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12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E2C4553F-22E2-455B-850E-9470D80C32FF}" vid="{0F4B1454-FC1F-465D-89F4-EC748142F532}"/>
    </a:ext>
  </a:extLst>
</a:theme>
</file>

<file path=ppt/theme/theme2.xml><?xml version="1.0" encoding="utf-8"?>
<a:theme xmlns:a="http://schemas.openxmlformats.org/drawingml/2006/main" name="Fir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E2C4553F-22E2-455B-850E-9470D80C32FF}" vid="{7B35CE1A-C03C-4CC2-BEE1-1B803A52EAE6}"/>
    </a:ext>
  </a:extLst>
</a:theme>
</file>

<file path=ppt/theme/theme3.xml><?xml version="1.0" encoding="utf-8"?>
<a:theme xmlns:a="http://schemas.openxmlformats.org/drawingml/2006/main" name="Image and tex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E2C4553F-22E2-455B-850E-9470D80C32FF}" vid="{CA1A5C5B-6AB9-46BE-A515-77D775488214}"/>
    </a:ext>
  </a:extLst>
</a:theme>
</file>

<file path=ppt/theme/theme4.xml><?xml version="1.0" encoding="utf-8"?>
<a:theme xmlns:a="http://schemas.openxmlformats.org/drawingml/2006/main" name="Just tex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E2C4553F-22E2-455B-850E-9470D80C32FF}" vid="{EAF4045E-F08D-41E8-970D-3BAE74A6C68C}"/>
    </a:ext>
  </a:extLst>
</a:theme>
</file>

<file path=ppt/theme/theme5.xml><?xml version="1.0" encoding="utf-8"?>
<a:theme xmlns:a="http://schemas.openxmlformats.org/drawingml/2006/main" name="Just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E2C4553F-22E2-455B-850E-9470D80C32FF}" vid="{7427361E-5F59-4C4F-BA05-3FC384DA91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3274</TotalTime>
  <Words>1359</Words>
  <Application>Microsoft Macintosh PowerPoint</Application>
  <PresentationFormat>Custom</PresentationFormat>
  <Paragraphs>122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Home</vt:lpstr>
      <vt:lpstr>First Page</vt:lpstr>
      <vt:lpstr>Image and text</vt:lpstr>
      <vt:lpstr>Just text</vt:lpstr>
      <vt:lpstr>Just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Nieuwoudt</dc:creator>
  <cp:lastModifiedBy>Tersina Shieh</cp:lastModifiedBy>
  <cp:revision>41</cp:revision>
  <dcterms:created xsi:type="dcterms:W3CDTF">2016-01-26T07:18:45Z</dcterms:created>
  <dcterms:modified xsi:type="dcterms:W3CDTF">2017-09-11T06:00:06Z</dcterms:modified>
</cp:coreProperties>
</file>