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" name="Shape 8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ubtitle 2"/>
          <p:cNvSpPr/>
          <p:nvPr/>
        </p:nvSpPr>
        <p:spPr>
          <a:xfrm>
            <a:off x="-1" y="1638486"/>
            <a:ext cx="12193059" cy="642378"/>
          </a:xfrm>
          <a:prstGeom prst="rect">
            <a:avLst/>
          </a:prstGeom>
          <a:solidFill>
            <a:srgbClr val="3B3838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4000">
                <a:solidFill>
                  <a:srgbClr val="FFFFFF"/>
                </a:solidFill>
              </a:defRPr>
            </a:pPr>
          </a:p>
        </p:txBody>
      </p:sp>
      <p:pic>
        <p:nvPicPr>
          <p:cNvPr id="23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58399" y="30281"/>
            <a:ext cx="1918902" cy="1515811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Subtitle 2"/>
          <p:cNvSpPr/>
          <p:nvPr/>
        </p:nvSpPr>
        <p:spPr>
          <a:xfrm>
            <a:off x="-1058" y="6139543"/>
            <a:ext cx="12193059" cy="532495"/>
          </a:xfrm>
          <a:prstGeom prst="rect">
            <a:avLst/>
          </a:prstGeom>
          <a:solidFill>
            <a:srgbClr val="76717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lnSpc>
                <a:spcPct val="81000"/>
              </a:lnSpc>
              <a:spcBef>
                <a:spcPts val="1000"/>
              </a:spcBef>
              <a:defRPr sz="3600">
                <a:solidFill>
                  <a:srgbClr val="FFFFFF"/>
                </a:solidFill>
              </a:defRPr>
            </a:pPr>
          </a:p>
        </p:txBody>
      </p:sp>
      <p:sp>
        <p:nvSpPr>
          <p:cNvPr id="25" name="Subtitle 2"/>
          <p:cNvSpPr/>
          <p:nvPr/>
        </p:nvSpPr>
        <p:spPr>
          <a:xfrm>
            <a:off x="-1058" y="6139543"/>
            <a:ext cx="12193059" cy="532495"/>
          </a:xfrm>
          <a:prstGeom prst="rect">
            <a:avLst/>
          </a:prstGeom>
          <a:solidFill>
            <a:srgbClr val="76717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lnSpc>
                <a:spcPct val="81000"/>
              </a:lnSpc>
              <a:spcBef>
                <a:spcPts val="1000"/>
              </a:spcBef>
              <a:defRPr sz="3600">
                <a:solidFill>
                  <a:srgbClr val="FFFFFF"/>
                </a:solidFill>
              </a:defRPr>
            </a:pPr>
          </a:p>
        </p:txBody>
      </p:sp>
      <p:sp>
        <p:nvSpPr>
          <p:cNvPr id="26" name="Body Level One…"/>
          <p:cNvSpPr txBox="1"/>
          <p:nvPr>
            <p:ph type="body" sz="half" idx="1"/>
          </p:nvPr>
        </p:nvSpPr>
        <p:spPr>
          <a:xfrm>
            <a:off x="501469" y="2465798"/>
            <a:ext cx="11036411" cy="218903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42900" indent="-342900">
              <a:buFontTx/>
              <a:buAutoNum type="arabicPeriod" startAt="1"/>
              <a:defRPr sz="1800">
                <a:latin typeface="Lato"/>
                <a:ea typeface="Lato"/>
                <a:cs typeface="Lato"/>
                <a:sym typeface="Lato"/>
              </a:defRPr>
            </a:lvl1pPr>
            <a:lvl2pPr marL="800100" indent="-342900">
              <a:buFontTx/>
              <a:buAutoNum type="arabicPeriod" startAt="1"/>
              <a:defRPr sz="1800">
                <a:latin typeface="Lato"/>
                <a:ea typeface="Lato"/>
                <a:cs typeface="Lato"/>
                <a:sym typeface="Lato"/>
              </a:defRPr>
            </a:lvl2pPr>
            <a:lvl3pPr marL="1257300" indent="-342900">
              <a:buFontTx/>
              <a:buAutoNum type="arabicPeriod" startAt="1"/>
              <a:defRPr sz="1800">
                <a:latin typeface="Lato"/>
                <a:ea typeface="Lato"/>
                <a:cs typeface="Lato"/>
                <a:sym typeface="Lato"/>
              </a:defRPr>
            </a:lvl3pPr>
            <a:lvl4pPr marL="1714500" indent="-342900">
              <a:buFontTx/>
              <a:buAutoNum type="arabicPeriod" startAt="1"/>
              <a:defRPr sz="1800">
                <a:latin typeface="Lato"/>
                <a:ea typeface="Lato"/>
                <a:cs typeface="Lato"/>
                <a:sym typeface="Lato"/>
              </a:defRPr>
            </a:lvl4pPr>
            <a:lvl5pPr marL="2171700" indent="-342900">
              <a:buFontTx/>
              <a:buAutoNum type="arabicPeriod" startAt="1"/>
              <a:defRPr sz="1800">
                <a:latin typeface="Lato"/>
                <a:ea typeface="Lato"/>
                <a:cs typeface="Lato"/>
                <a:sym typeface="Lat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" name="Picture Placeholder 16"/>
          <p:cNvSpPr/>
          <p:nvPr>
            <p:ph type="pic" sz="quarter" idx="13"/>
          </p:nvPr>
        </p:nvSpPr>
        <p:spPr>
          <a:xfrm>
            <a:off x="0" y="4824288"/>
            <a:ext cx="12193589" cy="1192214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28" name="Picture Placeholder 19"/>
          <p:cNvSpPr/>
          <p:nvPr>
            <p:ph type="pic" sz="quarter" idx="14"/>
          </p:nvPr>
        </p:nvSpPr>
        <p:spPr>
          <a:xfrm>
            <a:off x="-1588" y="0"/>
            <a:ext cx="9855201" cy="1649414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2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ubtitle 2"/>
          <p:cNvSpPr/>
          <p:nvPr/>
        </p:nvSpPr>
        <p:spPr>
          <a:xfrm>
            <a:off x="-1056" y="316870"/>
            <a:ext cx="9802602" cy="576982"/>
          </a:xfrm>
          <a:prstGeom prst="rect">
            <a:avLst/>
          </a:prstGeom>
          <a:solidFill>
            <a:srgbClr val="3B3838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lnSpc>
                <a:spcPct val="81000"/>
              </a:lnSpc>
              <a:spcBef>
                <a:spcPts val="1000"/>
              </a:spcBef>
              <a:defRPr sz="4000">
                <a:solidFill>
                  <a:srgbClr val="FFFFFF"/>
                </a:solidFill>
              </a:defRPr>
            </a:pPr>
          </a:p>
        </p:txBody>
      </p:sp>
      <p:pic>
        <p:nvPicPr>
          <p:cNvPr id="37" name="Picture 21" descr="Picture 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824288"/>
            <a:ext cx="12193058" cy="1211211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ubtitle 2"/>
          <p:cNvSpPr/>
          <p:nvPr/>
        </p:nvSpPr>
        <p:spPr>
          <a:xfrm>
            <a:off x="-1058" y="6139543"/>
            <a:ext cx="12193059" cy="532495"/>
          </a:xfrm>
          <a:prstGeom prst="rect">
            <a:avLst/>
          </a:prstGeom>
          <a:solidFill>
            <a:srgbClr val="76717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lnSpc>
                <a:spcPct val="81000"/>
              </a:lnSpc>
              <a:spcBef>
                <a:spcPts val="1000"/>
              </a:spcBef>
              <a:defRPr sz="3600">
                <a:solidFill>
                  <a:srgbClr val="FFFFFF"/>
                </a:solidFill>
              </a:defRPr>
            </a:pPr>
          </a:p>
        </p:txBody>
      </p:sp>
      <p:pic>
        <p:nvPicPr>
          <p:cNvPr id="39" name="Picture 23" descr="Picture 2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45383" y="6024"/>
            <a:ext cx="2066927" cy="1457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45383" y="6024"/>
            <a:ext cx="2066927" cy="1457472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Subtitle 2"/>
          <p:cNvSpPr/>
          <p:nvPr/>
        </p:nvSpPr>
        <p:spPr>
          <a:xfrm>
            <a:off x="-1058" y="6139543"/>
            <a:ext cx="12193059" cy="532495"/>
          </a:xfrm>
          <a:prstGeom prst="rect">
            <a:avLst/>
          </a:prstGeom>
          <a:solidFill>
            <a:srgbClr val="76717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lnSpc>
                <a:spcPct val="81000"/>
              </a:lnSpc>
              <a:spcBef>
                <a:spcPts val="1000"/>
              </a:spcBef>
              <a:defRPr sz="3600">
                <a:solidFill>
                  <a:srgbClr val="FFFFFF"/>
                </a:solidFill>
              </a:defRPr>
            </a:pPr>
          </a:p>
        </p:txBody>
      </p:sp>
      <p:sp>
        <p:nvSpPr>
          <p:cNvPr id="42" name="Subtitle 2"/>
          <p:cNvSpPr/>
          <p:nvPr/>
        </p:nvSpPr>
        <p:spPr>
          <a:xfrm>
            <a:off x="-1058" y="6139543"/>
            <a:ext cx="12193059" cy="532495"/>
          </a:xfrm>
          <a:prstGeom prst="rect">
            <a:avLst/>
          </a:prstGeom>
          <a:solidFill>
            <a:srgbClr val="76717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lnSpc>
                <a:spcPct val="81000"/>
              </a:lnSpc>
              <a:spcBef>
                <a:spcPts val="1000"/>
              </a:spcBef>
              <a:defRPr sz="3600">
                <a:solidFill>
                  <a:srgbClr val="FFFFFF"/>
                </a:solidFill>
              </a:defRPr>
            </a:pPr>
          </a:p>
        </p:txBody>
      </p:sp>
      <p:pic>
        <p:nvPicPr>
          <p:cNvPr id="43" name="Picture 18" descr="Picture 1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45383" y="6024"/>
            <a:ext cx="2066927" cy="1457472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Body Level One…"/>
          <p:cNvSpPr txBox="1"/>
          <p:nvPr>
            <p:ph type="body" sz="half" idx="1"/>
          </p:nvPr>
        </p:nvSpPr>
        <p:spPr>
          <a:xfrm>
            <a:off x="398728" y="1720698"/>
            <a:ext cx="7091134" cy="284638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514350" indent="-514350">
              <a:defRPr sz="1800">
                <a:latin typeface="Lato"/>
                <a:ea typeface="Lato"/>
                <a:cs typeface="Lato"/>
                <a:sym typeface="Lato"/>
              </a:defRPr>
            </a:lvl1pPr>
            <a:lvl2pPr marL="914400" indent="-457200">
              <a:defRPr sz="1800">
                <a:latin typeface="Lato"/>
                <a:ea typeface="Lato"/>
                <a:cs typeface="Lato"/>
                <a:sym typeface="Lato"/>
              </a:defRPr>
            </a:lvl2pPr>
            <a:lvl3pPr marL="1371600" indent="-457200">
              <a:defRPr sz="1800">
                <a:latin typeface="Lato"/>
                <a:ea typeface="Lato"/>
                <a:cs typeface="Lato"/>
                <a:sym typeface="Lato"/>
              </a:defRPr>
            </a:lvl3pPr>
            <a:lvl4pPr marL="1714500" indent="-342900">
              <a:defRPr sz="1800">
                <a:latin typeface="Lato"/>
                <a:ea typeface="Lato"/>
                <a:cs typeface="Lato"/>
                <a:sym typeface="Lato"/>
              </a:defRPr>
            </a:lvl4pPr>
            <a:lvl5pPr marL="2171700" indent="-342900">
              <a:defRPr sz="1800">
                <a:latin typeface="Lato"/>
                <a:ea typeface="Lato"/>
                <a:cs typeface="Lato"/>
                <a:sym typeface="Lat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Picture Placeholder 16"/>
          <p:cNvSpPr/>
          <p:nvPr>
            <p:ph type="pic" sz="quarter" idx="13"/>
          </p:nvPr>
        </p:nvSpPr>
        <p:spPr>
          <a:xfrm>
            <a:off x="0" y="4824288"/>
            <a:ext cx="12193589" cy="1192214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46" name="Picture Placeholder 5"/>
          <p:cNvSpPr/>
          <p:nvPr>
            <p:ph type="pic" sz="quarter" idx="14"/>
          </p:nvPr>
        </p:nvSpPr>
        <p:spPr>
          <a:xfrm>
            <a:off x="7808359" y="1715783"/>
            <a:ext cx="3983855" cy="2856218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ubtitle 2"/>
          <p:cNvSpPr/>
          <p:nvPr/>
        </p:nvSpPr>
        <p:spPr>
          <a:xfrm>
            <a:off x="-1058" y="6139543"/>
            <a:ext cx="12193059" cy="532495"/>
          </a:xfrm>
          <a:prstGeom prst="rect">
            <a:avLst/>
          </a:prstGeom>
          <a:solidFill>
            <a:srgbClr val="76717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lnSpc>
                <a:spcPct val="81000"/>
              </a:lnSpc>
              <a:spcBef>
                <a:spcPts val="1000"/>
              </a:spcBef>
              <a:defRPr sz="3600">
                <a:solidFill>
                  <a:srgbClr val="FFFFFF"/>
                </a:solidFill>
              </a:defRPr>
            </a:pPr>
          </a:p>
        </p:txBody>
      </p:sp>
      <p:pic>
        <p:nvPicPr>
          <p:cNvPr id="55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45383" y="6024"/>
            <a:ext cx="2066927" cy="1457472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ubtitle 2"/>
          <p:cNvSpPr/>
          <p:nvPr/>
        </p:nvSpPr>
        <p:spPr>
          <a:xfrm>
            <a:off x="-1056" y="316870"/>
            <a:ext cx="9802602" cy="576982"/>
          </a:xfrm>
          <a:prstGeom prst="rect">
            <a:avLst/>
          </a:prstGeom>
          <a:solidFill>
            <a:srgbClr val="3B3838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lnSpc>
                <a:spcPct val="81000"/>
              </a:lnSpc>
              <a:spcBef>
                <a:spcPts val="1000"/>
              </a:spcBef>
              <a:defRPr sz="4000">
                <a:solidFill>
                  <a:srgbClr val="FFFFFF"/>
                </a:solidFill>
              </a:defRPr>
            </a:pPr>
          </a:p>
        </p:txBody>
      </p:sp>
      <p:sp>
        <p:nvSpPr>
          <p:cNvPr id="57" name="Subtitle 2"/>
          <p:cNvSpPr/>
          <p:nvPr/>
        </p:nvSpPr>
        <p:spPr>
          <a:xfrm>
            <a:off x="-1058" y="6139543"/>
            <a:ext cx="12193059" cy="532495"/>
          </a:xfrm>
          <a:prstGeom prst="rect">
            <a:avLst/>
          </a:prstGeom>
          <a:solidFill>
            <a:srgbClr val="76717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lnSpc>
                <a:spcPct val="81000"/>
              </a:lnSpc>
              <a:spcBef>
                <a:spcPts val="1000"/>
              </a:spcBef>
              <a:defRPr sz="3600">
                <a:solidFill>
                  <a:srgbClr val="FFFFFF"/>
                </a:solidFill>
              </a:defRPr>
            </a:pPr>
          </a:p>
        </p:txBody>
      </p:sp>
      <p:pic>
        <p:nvPicPr>
          <p:cNvPr id="58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45383" y="6024"/>
            <a:ext cx="2066927" cy="1457472"/>
          </a:xfrm>
          <a:prstGeom prst="rect">
            <a:avLst/>
          </a:prstGeom>
          <a:ln w="12700">
            <a:miter lim="400000"/>
          </a:ln>
        </p:spPr>
      </p:pic>
      <p:sp>
        <p:nvSpPr>
          <p:cNvPr id="59" name="Body Level One…"/>
          <p:cNvSpPr txBox="1"/>
          <p:nvPr>
            <p:ph type="body" sz="half" idx="1"/>
          </p:nvPr>
        </p:nvSpPr>
        <p:spPr>
          <a:xfrm>
            <a:off x="398726" y="1720698"/>
            <a:ext cx="11393488" cy="284638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42900" indent="-342900">
              <a:defRPr sz="1800">
                <a:latin typeface="Lato"/>
                <a:ea typeface="Lato"/>
                <a:cs typeface="Lato"/>
                <a:sym typeface="Lato"/>
              </a:defRPr>
            </a:lvl1pPr>
            <a:lvl2pPr marL="800100" indent="-342900">
              <a:defRPr sz="1800">
                <a:latin typeface="Lato"/>
                <a:ea typeface="Lato"/>
                <a:cs typeface="Lato"/>
                <a:sym typeface="Lato"/>
              </a:defRPr>
            </a:lvl2pPr>
            <a:lvl3pPr marL="1257300" indent="-342900">
              <a:defRPr sz="1800">
                <a:latin typeface="Lato"/>
                <a:ea typeface="Lato"/>
                <a:cs typeface="Lato"/>
                <a:sym typeface="Lato"/>
              </a:defRPr>
            </a:lvl3pPr>
            <a:lvl4pPr marL="1714500" indent="-342900">
              <a:defRPr sz="1800">
                <a:latin typeface="Lato"/>
                <a:ea typeface="Lato"/>
                <a:cs typeface="Lato"/>
                <a:sym typeface="Lato"/>
              </a:defRPr>
            </a:lvl4pPr>
            <a:lvl5pPr marL="2171700" indent="-342900">
              <a:defRPr sz="1800">
                <a:latin typeface="Lato"/>
                <a:ea typeface="Lato"/>
                <a:cs typeface="Lato"/>
                <a:sym typeface="Lat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Picture Placeholder 16"/>
          <p:cNvSpPr/>
          <p:nvPr>
            <p:ph type="pic" sz="quarter" idx="13"/>
          </p:nvPr>
        </p:nvSpPr>
        <p:spPr>
          <a:xfrm>
            <a:off x="0" y="4824288"/>
            <a:ext cx="12193589" cy="1192214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824288"/>
            <a:ext cx="12193058" cy="1211211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ubtitle 2"/>
          <p:cNvSpPr/>
          <p:nvPr/>
        </p:nvSpPr>
        <p:spPr>
          <a:xfrm>
            <a:off x="-1058" y="6139543"/>
            <a:ext cx="12193059" cy="532495"/>
          </a:xfrm>
          <a:prstGeom prst="rect">
            <a:avLst/>
          </a:prstGeom>
          <a:solidFill>
            <a:srgbClr val="76717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lnSpc>
                <a:spcPct val="81000"/>
              </a:lnSpc>
              <a:spcBef>
                <a:spcPts val="1000"/>
              </a:spcBef>
              <a:defRPr sz="3600">
                <a:solidFill>
                  <a:srgbClr val="FFFFFF"/>
                </a:solidFill>
              </a:defRPr>
            </a:pPr>
          </a:p>
        </p:txBody>
      </p:sp>
      <p:pic>
        <p:nvPicPr>
          <p:cNvPr id="70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45383" y="6024"/>
            <a:ext cx="2066927" cy="1457472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ubtitle 2"/>
          <p:cNvSpPr/>
          <p:nvPr/>
        </p:nvSpPr>
        <p:spPr>
          <a:xfrm>
            <a:off x="-1056" y="316870"/>
            <a:ext cx="9802602" cy="576982"/>
          </a:xfrm>
          <a:prstGeom prst="rect">
            <a:avLst/>
          </a:prstGeom>
          <a:solidFill>
            <a:srgbClr val="3B3838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lnSpc>
                <a:spcPct val="81000"/>
              </a:lnSpc>
              <a:spcBef>
                <a:spcPts val="1000"/>
              </a:spcBef>
              <a:defRPr sz="4000">
                <a:solidFill>
                  <a:srgbClr val="FFFFFF"/>
                </a:solidFill>
              </a:defRPr>
            </a:pPr>
          </a:p>
        </p:txBody>
      </p:sp>
      <p:pic>
        <p:nvPicPr>
          <p:cNvPr id="72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824288"/>
            <a:ext cx="12193058" cy="1211211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ubtitle 2"/>
          <p:cNvSpPr/>
          <p:nvPr/>
        </p:nvSpPr>
        <p:spPr>
          <a:xfrm>
            <a:off x="-1058" y="6139543"/>
            <a:ext cx="12193059" cy="532495"/>
          </a:xfrm>
          <a:prstGeom prst="rect">
            <a:avLst/>
          </a:prstGeom>
          <a:solidFill>
            <a:srgbClr val="76717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lnSpc>
                <a:spcPct val="81000"/>
              </a:lnSpc>
              <a:spcBef>
                <a:spcPts val="1000"/>
              </a:spcBef>
              <a:defRPr sz="3600">
                <a:solidFill>
                  <a:srgbClr val="FFFFFF"/>
                </a:solidFill>
              </a:defRPr>
            </a:pPr>
          </a:p>
        </p:txBody>
      </p:sp>
      <p:pic>
        <p:nvPicPr>
          <p:cNvPr id="74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45383" y="6024"/>
            <a:ext cx="2066927" cy="1457472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Picture Placeholder 5"/>
          <p:cNvSpPr/>
          <p:nvPr>
            <p:ph type="pic" sz="half" idx="13"/>
          </p:nvPr>
        </p:nvSpPr>
        <p:spPr>
          <a:xfrm>
            <a:off x="2188397" y="1715784"/>
            <a:ext cx="7613151" cy="2856218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76" name="Subtitle 2"/>
          <p:cNvSpPr/>
          <p:nvPr/>
        </p:nvSpPr>
        <p:spPr>
          <a:xfrm>
            <a:off x="-1058" y="6139543"/>
            <a:ext cx="12193059" cy="532495"/>
          </a:xfrm>
          <a:prstGeom prst="rect">
            <a:avLst/>
          </a:prstGeom>
          <a:solidFill>
            <a:srgbClr val="767171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lnSpc>
                <a:spcPct val="81000"/>
              </a:lnSpc>
              <a:spcBef>
                <a:spcPts val="1000"/>
              </a:spcBef>
              <a:defRPr sz="3600">
                <a:solidFill>
                  <a:srgbClr val="FFFFFF"/>
                </a:solidFill>
              </a:defRPr>
            </a:pPr>
          </a:p>
        </p:txBody>
      </p:sp>
      <p:pic>
        <p:nvPicPr>
          <p:cNvPr id="77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45383" y="6024"/>
            <a:ext cx="2066927" cy="1457472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Body Level One…"/>
          <p:cNvSpPr txBox="1"/>
          <p:nvPr>
            <p:ph type="body" sz="quarter" idx="1"/>
          </p:nvPr>
        </p:nvSpPr>
        <p:spPr>
          <a:xfrm>
            <a:off x="0" y="364651"/>
            <a:ext cx="9802814" cy="477829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 algn="ctr">
              <a:buSzTx/>
              <a:buFontTx/>
              <a:buNone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algn="ctr">
              <a:buFontTx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algn="ctr">
              <a:buFontTx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algn="ctr">
              <a:buFontTx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algn="ctr">
              <a:buFontTx/>
              <a:defRPr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" name="Picture Placeholder 16"/>
          <p:cNvSpPr/>
          <p:nvPr>
            <p:ph type="pic" sz="quarter" idx="14"/>
          </p:nvPr>
        </p:nvSpPr>
        <p:spPr>
          <a:xfrm>
            <a:off x="0" y="4824288"/>
            <a:ext cx="12193589" cy="1192214"/>
          </a:xfrm>
          <a:prstGeom prst="rect">
            <a:avLst/>
          </a:prstGeom>
        </p:spPr>
        <p:txBody>
          <a:bodyPr lIns="91439" rIns="91439"/>
          <a:lstStyle/>
          <a:p>
            <a:pPr/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72630" y="1122805"/>
            <a:ext cx="4846741" cy="38286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Subtitle 2"/>
          <p:cNvGrpSpPr/>
          <p:nvPr/>
        </p:nvGrpSpPr>
        <p:grpSpPr>
          <a:xfrm>
            <a:off x="1" y="6256961"/>
            <a:ext cx="12192001" cy="637541"/>
            <a:chOff x="0" y="0"/>
            <a:chExt cx="12192000" cy="637540"/>
          </a:xfrm>
        </p:grpSpPr>
        <p:sp>
          <p:nvSpPr>
            <p:cNvPr id="3" name="Rectangle"/>
            <p:cNvSpPr/>
            <p:nvPr/>
          </p:nvSpPr>
          <p:spPr>
            <a:xfrm>
              <a:off x="0" y="0"/>
              <a:ext cx="12192000" cy="601039"/>
            </a:xfrm>
            <a:prstGeom prst="rect">
              <a:avLst/>
            </a:prstGeom>
            <a:solidFill>
              <a:srgbClr val="AFABA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defRPr b="1" sz="36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defRPr>
              </a:pPr>
            </a:p>
          </p:txBody>
        </p:sp>
        <p:sp>
          <p:nvSpPr>
            <p:cNvPr id="4" name="South African Wine Educational Course"/>
            <p:cNvSpPr txBox="1"/>
            <p:nvPr/>
          </p:nvSpPr>
          <p:spPr>
            <a:xfrm>
              <a:off x="0" y="0"/>
              <a:ext cx="12192000" cy="637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1000"/>
                </a:spcBef>
                <a:defRPr b="1" sz="36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defRPr>
              </a:lvl1pPr>
            </a:lstStyle>
            <a:p>
              <a:pPr/>
              <a:r>
                <a:t>South African Wine Educational Course</a:t>
              </a:r>
            </a:p>
          </p:txBody>
        </p:sp>
      </p:grpSp>
      <p:sp>
        <p:nvSpPr>
          <p:cNvPr id="6" name="Title Text"/>
          <p:cNvSpPr txBox="1"/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Title Text</a:t>
            </a:r>
          </a:p>
        </p:txBody>
      </p:sp>
      <p:sp>
        <p:nvSpPr>
          <p:cNvPr id="7" name="Body Level One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7.jpeg"/><Relationship Id="rId4" Type="http://schemas.openxmlformats.org/officeDocument/2006/relationships/image" Target="../media/image8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Relationship Id="rId3" Type="http://schemas.openxmlformats.org/officeDocument/2006/relationships/image" Target="../media/image7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jpeg"/><Relationship Id="rId3" Type="http://schemas.openxmlformats.org/officeDocument/2006/relationships/image" Target="../media/image5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11.jpeg"/><Relationship Id="rId4" Type="http://schemas.openxmlformats.org/officeDocument/2006/relationships/image" Target="../media/image10.pn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11.png"/><Relationship Id="rId8" Type="http://schemas.openxmlformats.org/officeDocument/2006/relationships/image" Target="../media/image29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12.png"/><Relationship Id="rId8" Type="http://schemas.openxmlformats.org/officeDocument/2006/relationships/image" Target="../media/image34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jpeg"/><Relationship Id="rId7" Type="http://schemas.openxmlformats.org/officeDocument/2006/relationships/image" Target="../media/image39.jpeg"/><Relationship Id="rId8" Type="http://schemas.openxmlformats.org/officeDocument/2006/relationships/image" Target="../media/image40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1.tif"/><Relationship Id="rId6" Type="http://schemas.openxmlformats.org/officeDocument/2006/relationships/image" Target="../media/image43.jpeg"/><Relationship Id="rId7" Type="http://schemas.openxmlformats.org/officeDocument/2006/relationships/image" Target="../media/image44.jpeg"/><Relationship Id="rId8" Type="http://schemas.openxmlformats.org/officeDocument/2006/relationships/image" Target="../media/image45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46.jpeg"/><Relationship Id="rId4" Type="http://schemas.openxmlformats.org/officeDocument/2006/relationships/image" Target="../media/image13.png"/><Relationship Id="rId5" Type="http://schemas.openxmlformats.org/officeDocument/2006/relationships/image" Target="../media/image47.jpeg"/><Relationship Id="rId6" Type="http://schemas.openxmlformats.org/officeDocument/2006/relationships/image" Target="../media/image48.jpeg"/><Relationship Id="rId7" Type="http://schemas.openxmlformats.org/officeDocument/2006/relationships/image" Target="../media/image49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Relationship Id="rId3" Type="http://schemas.openxmlformats.org/officeDocument/2006/relationships/image" Target="../media/image5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jpeg"/><Relationship Id="rId3" Type="http://schemas.openxmlformats.org/officeDocument/2006/relationships/image" Target="../media/image5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Relationship Id="rId3" Type="http://schemas.openxmlformats.org/officeDocument/2006/relationships/image" Target="../media/image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eg"/><Relationship Id="rId3" Type="http://schemas.openxmlformats.org/officeDocument/2006/relationships/image" Target="../media/image7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Relationship Id="rId3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ontent Placeholder 1"/>
          <p:cNvSpPr txBox="1"/>
          <p:nvPr>
            <p:ph type="body" sz="half" idx="1"/>
          </p:nvPr>
        </p:nvSpPr>
        <p:spPr>
          <a:xfrm>
            <a:off x="398728" y="1720698"/>
            <a:ext cx="7091134" cy="2846389"/>
          </a:xfrm>
          <a:prstGeom prst="rect">
            <a:avLst/>
          </a:prstGeom>
        </p:spPr>
        <p:txBody>
          <a:bodyPr/>
          <a:lstStyle/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自1990年快要結束與其他國家的隔離時，南非葡萄酒業大大改善發，令南非的釀酒水平與時俱進，並達到世界優質水平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大量投資現代釀酒設備</a:t>
            </a:r>
          </a:p>
          <a:p>
            <a:pPr>
              <a:spcBef>
                <a:spcPts val="0"/>
              </a:spcBef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許多釀酒師到海外學習新科技與新工藝，並將所學帶回南非</a:t>
            </a:r>
          </a:p>
        </p:txBody>
      </p:sp>
      <p:sp>
        <p:nvSpPr>
          <p:cNvPr id="130" name="Content Placeholder 2"/>
          <p:cNvSpPr txBox="1"/>
          <p:nvPr/>
        </p:nvSpPr>
        <p:spPr>
          <a:xfrm>
            <a:off x="-1589" y="359344"/>
            <a:ext cx="9802815" cy="503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t>1.8 - </a:t>
            </a:r>
            <a:r>
              <a:t>种植与酿造</a:t>
            </a:r>
          </a:p>
        </p:txBody>
      </p:sp>
      <p:pic>
        <p:nvPicPr>
          <p:cNvPr id="131" name="Picture Placeholder 5" descr="Picture Placeholder 5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5929" t="0" r="5929" b="0"/>
          <a:stretch>
            <a:fillRect/>
          </a:stretch>
        </p:blipFill>
        <p:spPr>
          <a:xfrm>
            <a:off x="7808359" y="1715783"/>
            <a:ext cx="3983855" cy="2856218"/>
          </a:xfrm>
          <a:prstGeom prst="rect">
            <a:avLst/>
          </a:prstGeom>
        </p:spPr>
      </p:pic>
      <p:pic>
        <p:nvPicPr>
          <p:cNvPr id="132" name="Picture Placeholder 4" descr="Picture Placeholder 4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523" t="0" r="523" b="0"/>
          <a:stretch>
            <a:fillRect/>
          </a:stretch>
        </p:blipFill>
        <p:spPr>
          <a:xfrm>
            <a:off x="-1" y="4824288"/>
            <a:ext cx="12193590" cy="1192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ontent Placeholder 1"/>
          <p:cNvSpPr txBox="1"/>
          <p:nvPr>
            <p:ph type="body" sz="half" idx="1"/>
          </p:nvPr>
        </p:nvSpPr>
        <p:spPr>
          <a:xfrm>
            <a:off x="398728" y="1720698"/>
            <a:ext cx="8053293" cy="2846389"/>
          </a:xfrm>
          <a:prstGeom prst="rect">
            <a:avLst/>
          </a:prstGeom>
        </p:spPr>
        <p:txBody>
          <a:bodyPr/>
          <a:lstStyle/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1973年推出</a:t>
            </a:r>
          </a:p>
          <a:p>
            <a:pPr marL="0" indent="0">
              <a:buSzTx/>
              <a:buFontTx/>
              <a:buNone/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t>每一瓶帶有原產地（WO）認證標誌的葡萄酒保證其：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得到評鑒委員會認可；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葡萄100%來自被命名的產區；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如果標誌中明確了年份，則表示85%的葡萄酒產自該年份；</a:t>
            </a:r>
          </a:p>
          <a:p>
            <a:pPr>
              <a:spcBef>
                <a:spcPts val="0"/>
              </a:spcBef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如果標誌中明確了葡萄品種，則表示85%的葡萄酒釀自該葡萄品種</a:t>
            </a:r>
          </a:p>
        </p:txBody>
      </p:sp>
      <p:sp>
        <p:nvSpPr>
          <p:cNvPr id="135" name="Content Placeholder 2"/>
          <p:cNvSpPr txBox="1"/>
          <p:nvPr/>
        </p:nvSpPr>
        <p:spPr>
          <a:xfrm>
            <a:off x="-1589" y="359344"/>
            <a:ext cx="9802815" cy="503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pPr/>
            <a:r>
              <a:t>1.9 – 原產地系統</a:t>
            </a:r>
          </a:p>
        </p:txBody>
      </p:sp>
      <p:pic>
        <p:nvPicPr>
          <p:cNvPr id="136" name="Picture Placeholder 4" descr="Picture Placeholder 4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523" t="0" r="523" b="0"/>
          <a:stretch>
            <a:fillRect/>
          </a:stretch>
        </p:blipFill>
        <p:spPr>
          <a:xfrm>
            <a:off x="-1" y="4824288"/>
            <a:ext cx="12193590" cy="1192214"/>
          </a:xfrm>
          <a:prstGeom prst="rect">
            <a:avLst/>
          </a:prstGeom>
        </p:spPr>
      </p:pic>
      <p:pic>
        <p:nvPicPr>
          <p:cNvPr id="137" name="Picture Placeholder 10" descr="Picture Placeholder 10"/>
          <p:cNvPicPr>
            <a:picLocks noChangeAspect="1"/>
          </p:cNvPicPr>
          <p:nvPr/>
        </p:nvPicPr>
        <p:blipFill>
          <a:blip r:embed="rId3">
            <a:extLst/>
          </a:blip>
          <a:srcRect l="99" t="0" r="99" b="0"/>
          <a:stretch>
            <a:fillRect/>
          </a:stretch>
        </p:blipFill>
        <p:spPr>
          <a:xfrm>
            <a:off x="9349531" y="3033489"/>
            <a:ext cx="2139063" cy="1533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Picture Placeholder 6" descr="Picture Placeholder 6"/>
          <p:cNvPicPr>
            <a:picLocks noChangeAspect="1"/>
          </p:cNvPicPr>
          <p:nvPr>
            <p:ph type="pic" idx="14"/>
          </p:nvPr>
        </p:nvPicPr>
        <p:blipFill>
          <a:blip r:embed="rId4">
            <a:extLst/>
          </a:blip>
          <a:srcRect l="3506" t="0" r="3506" b="0"/>
          <a:stretch>
            <a:fillRect/>
          </a:stretch>
        </p:blipFill>
        <p:spPr>
          <a:xfrm>
            <a:off x="9349531" y="1512573"/>
            <a:ext cx="2139063" cy="15335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ontent Placeholder 1"/>
          <p:cNvSpPr txBox="1"/>
          <p:nvPr>
            <p:ph type="body" sz="half" idx="1"/>
          </p:nvPr>
        </p:nvSpPr>
        <p:spPr>
          <a:xfrm>
            <a:off x="364861" y="1331230"/>
            <a:ext cx="7091134" cy="322383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t>法規定義了5個不同大小的產區，按照從大到小排序依次是：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地理單位（Geographical Unit）</a:t>
            </a:r>
            <a:r>
              <a:rPr>
                <a:latin typeface="Heiti TC Light"/>
                <a:ea typeface="Heiti TC Light"/>
                <a:cs typeface="Heiti TC Light"/>
                <a:sym typeface="Heiti TC Light"/>
              </a:rPr>
              <a:t> – 包含所有產區，允許跨區調配，例如西開普省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rPr>
                <a:latin typeface="Heiti TC Medium"/>
                <a:ea typeface="Heiti TC Medium"/>
                <a:cs typeface="Heiti TC Medium"/>
                <a:sym typeface="Heiti TC Medium"/>
              </a:rPr>
              <a:t>大區（Region）</a:t>
            </a:r>
            <a:r>
              <a:t> – 具有明顯地理特徵的大區域，例如沿海產區，布里德河谷</a:t>
            </a:r>
            <a:endParaRPr>
              <a:latin typeface="Heiti TC Medium"/>
              <a:ea typeface="Heiti TC Medium"/>
              <a:cs typeface="Heiti TC Medium"/>
              <a:sym typeface="Heiti TC Medium"/>
            </a:endParaRP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rPr>
                <a:latin typeface="Heiti TC Medium"/>
                <a:ea typeface="Heiti TC Medium"/>
                <a:cs typeface="Heiti TC Medium"/>
                <a:sym typeface="Heiti TC Medium"/>
              </a:rPr>
              <a:t>區（District） </a:t>
            </a:r>
            <a:r>
              <a:t>– 面積不一但擁有共同環境特徵並影響葡萄酒風格的較小產區，例如斯泰倫博什，斯瓦特蘭德</a:t>
            </a:r>
            <a:endParaRPr>
              <a:latin typeface="Heiti TC Medium"/>
              <a:ea typeface="Heiti TC Medium"/>
              <a:cs typeface="Heiti TC Medium"/>
              <a:sym typeface="Heiti TC Medium"/>
            </a:endParaRP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rPr>
                <a:latin typeface="Heiti TC Medium"/>
                <a:ea typeface="Heiti TC Medium"/>
                <a:cs typeface="Heiti TC Medium"/>
                <a:sym typeface="Heiti TC Medium"/>
              </a:rPr>
              <a:t>次區（Ward）</a:t>
            </a:r>
            <a:r>
              <a:t> – 具有相似土壤及地理特徵並釀造同區風格的小產區，例如德班維爾，康斯坦蒂亞</a:t>
            </a:r>
          </a:p>
          <a:p>
            <a:pPr>
              <a:spcBef>
                <a:spcPts val="0"/>
              </a:spcBef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單一葡萄園（Single vineyard）</a:t>
            </a:r>
            <a:r>
              <a:rPr>
                <a:latin typeface="Heiti TC Light"/>
                <a:ea typeface="Heiti TC Light"/>
                <a:cs typeface="Heiti TC Light"/>
                <a:sym typeface="Heiti TC Light"/>
              </a:rPr>
              <a:t> – 由但一個葡萄園組成的小於6公頃的產區</a:t>
            </a:r>
          </a:p>
        </p:txBody>
      </p:sp>
      <p:sp>
        <p:nvSpPr>
          <p:cNvPr id="141" name="Content Placeholder 2"/>
          <p:cNvSpPr txBox="1"/>
          <p:nvPr/>
        </p:nvSpPr>
        <p:spPr>
          <a:xfrm>
            <a:off x="-1589" y="359344"/>
            <a:ext cx="9802815" cy="503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pPr/>
            <a:r>
              <a:t>1.10 – 原產地系統</a:t>
            </a:r>
          </a:p>
        </p:txBody>
      </p:sp>
      <p:pic>
        <p:nvPicPr>
          <p:cNvPr id="142" name="Picture Placeholder 5" descr="Picture Placeholder 5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770" t="0" r="770" b="0"/>
          <a:stretch>
            <a:fillRect/>
          </a:stretch>
        </p:blipFill>
        <p:spPr>
          <a:xfrm>
            <a:off x="7808359" y="1715783"/>
            <a:ext cx="3983855" cy="2856218"/>
          </a:xfrm>
          <a:prstGeom prst="rect">
            <a:avLst/>
          </a:prstGeom>
        </p:spPr>
      </p:pic>
      <p:pic>
        <p:nvPicPr>
          <p:cNvPr id="143" name="Picture Placeholder 4" descr="Picture Placeholder 4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523" t="0" r="523" b="0"/>
          <a:stretch>
            <a:fillRect/>
          </a:stretch>
        </p:blipFill>
        <p:spPr>
          <a:xfrm>
            <a:off x="-1" y="4824288"/>
            <a:ext cx="12193590" cy="1192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ontent Placeholder 1"/>
          <p:cNvSpPr txBox="1"/>
          <p:nvPr>
            <p:ph type="body" sz="half" idx="1"/>
          </p:nvPr>
        </p:nvSpPr>
        <p:spPr>
          <a:xfrm>
            <a:off x="398728" y="1720698"/>
            <a:ext cx="7091134" cy="2846389"/>
          </a:xfrm>
          <a:prstGeom prst="rect">
            <a:avLst/>
          </a:prstGeom>
        </p:spPr>
        <p:txBody>
          <a:bodyPr/>
          <a:lstStyle/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1996 – 80%的葡萄園種植白葡萄，大部分用於釀造白蘭地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2014 – 54.6% 的葡萄園種植白葡萄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從2009開始，白葡萄品種又重新開始種植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大部分葡萄是國際品種，主要是法國品種</a:t>
            </a:r>
          </a:p>
          <a:p>
            <a:pPr>
              <a:spcBef>
                <a:spcPts val="0"/>
              </a:spcBef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對水源保存的日益關注，讓種植適合溫暖氣候的地中海品種的試驗日益增多</a:t>
            </a:r>
          </a:p>
        </p:txBody>
      </p:sp>
      <p:sp>
        <p:nvSpPr>
          <p:cNvPr id="146" name="Content Placeholder 2"/>
          <p:cNvSpPr txBox="1"/>
          <p:nvPr/>
        </p:nvSpPr>
        <p:spPr>
          <a:xfrm>
            <a:off x="-1589" y="359344"/>
            <a:ext cx="9802815" cy="503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pPr/>
            <a:r>
              <a:t>1.11 – 南非主要葡萄品種</a:t>
            </a:r>
          </a:p>
        </p:txBody>
      </p:sp>
      <p:pic>
        <p:nvPicPr>
          <p:cNvPr id="147" name="Picture Placeholder 5" descr="Picture Placeholder 5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0" t="20992" r="0" b="20992"/>
          <a:stretch>
            <a:fillRect/>
          </a:stretch>
        </p:blipFill>
        <p:spPr>
          <a:xfrm>
            <a:off x="7808359" y="1715783"/>
            <a:ext cx="3983855" cy="2856218"/>
          </a:xfrm>
          <a:prstGeom prst="rect">
            <a:avLst/>
          </a:prstGeom>
        </p:spPr>
      </p:pic>
      <p:pic>
        <p:nvPicPr>
          <p:cNvPr id="148" name="Picture Placeholder 4" descr="Picture Placeholder 4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523" t="0" r="523" b="0"/>
          <a:stretch>
            <a:fillRect/>
          </a:stretch>
        </p:blipFill>
        <p:spPr>
          <a:xfrm>
            <a:off x="-1" y="4824288"/>
            <a:ext cx="12193590" cy="1192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ontent Placeholder 1"/>
          <p:cNvSpPr txBox="1"/>
          <p:nvPr>
            <p:ph type="body" sz="half" idx="1"/>
          </p:nvPr>
        </p:nvSpPr>
        <p:spPr>
          <a:xfrm>
            <a:off x="364862" y="1500564"/>
            <a:ext cx="7091134" cy="3071436"/>
          </a:xfrm>
          <a:prstGeom prst="rect">
            <a:avLst/>
          </a:prstGeom>
        </p:spPr>
        <p:txBody>
          <a:bodyPr/>
          <a:lstStyle/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佔了南非白葡萄品種種植面積的18%，目前在南非的種植面積已經大於盧瓦爾河產區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原本被稱為「Steen」，但這個名字已經不再使用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用來釀造各種風格的葡萄酒，由乾到甜, 亦可釀造起泡和與其他品種混釀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葡萄園面積正在減少，但是老藤，尤其是灌木式種植的，尤被珍視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涼爽氣候下的風味——蘋果、梨子、杏花</a:t>
            </a:r>
          </a:p>
          <a:p>
            <a:pPr>
              <a:spcBef>
                <a:spcPts val="0"/>
              </a:spcBef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溫暖氣候下的風味——熱帶水果、蜂蜜、核果</a:t>
            </a:r>
          </a:p>
        </p:txBody>
      </p:sp>
      <p:sp>
        <p:nvSpPr>
          <p:cNvPr id="151" name="Content Placeholder 2"/>
          <p:cNvSpPr txBox="1"/>
          <p:nvPr/>
        </p:nvSpPr>
        <p:spPr>
          <a:xfrm>
            <a:off x="-1589" y="359344"/>
            <a:ext cx="9802815" cy="503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pPr/>
            <a:r>
              <a:t>1.12 – 白詩南（Chenin  Blanc）</a:t>
            </a:r>
          </a:p>
        </p:txBody>
      </p:sp>
      <p:pic>
        <p:nvPicPr>
          <p:cNvPr id="152" name="Picture Placeholder 4" descr="Picture Placeholder 4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67" t="0" r="467" b="0"/>
          <a:stretch>
            <a:fillRect/>
          </a:stretch>
        </p:blipFill>
        <p:spPr>
          <a:xfrm>
            <a:off x="-1" y="4824288"/>
            <a:ext cx="12193590" cy="1192214"/>
          </a:xfrm>
          <a:prstGeom prst="rect">
            <a:avLst/>
          </a:prstGeom>
        </p:spPr>
      </p:pic>
      <p:pic>
        <p:nvPicPr>
          <p:cNvPr id="153" name="Picture Placeholder 5" descr="Picture Placeholder 5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0" t="23112" r="0" b="23112"/>
          <a:stretch>
            <a:fillRect/>
          </a:stretch>
        </p:blipFill>
        <p:spPr>
          <a:xfrm>
            <a:off x="9499666" y="1783878"/>
            <a:ext cx="1990990" cy="1427438"/>
          </a:xfrm>
          <a:prstGeom prst="rect">
            <a:avLst/>
          </a:prstGeom>
        </p:spPr>
      </p:pic>
      <p:pic>
        <p:nvPicPr>
          <p:cNvPr id="154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17152" t="0" r="18287" b="0"/>
          <a:stretch>
            <a:fillRect/>
          </a:stretch>
        </p:blipFill>
        <p:spPr>
          <a:xfrm>
            <a:off x="8089155" y="1026529"/>
            <a:ext cx="1410512" cy="2184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rcRect l="14951" t="8549" r="17505" b="9822"/>
          <a:stretch>
            <a:fillRect/>
          </a:stretch>
        </p:blipFill>
        <p:spPr>
          <a:xfrm>
            <a:off x="9367270" y="3208721"/>
            <a:ext cx="1151651" cy="1429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90225" y="3211316"/>
            <a:ext cx="800430" cy="1423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Picture 9" descr="Picture 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089155" y="3211316"/>
            <a:ext cx="1067901" cy="1423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ontent Placeholder 1"/>
          <p:cNvSpPr txBox="1"/>
          <p:nvPr>
            <p:ph type="body" sz="half" idx="1"/>
          </p:nvPr>
        </p:nvSpPr>
        <p:spPr>
          <a:xfrm>
            <a:off x="398728" y="1720698"/>
            <a:ext cx="7091134" cy="2846389"/>
          </a:xfrm>
          <a:prstGeom prst="rect">
            <a:avLst/>
          </a:prstGeom>
        </p:spPr>
        <p:txBody>
          <a:bodyPr/>
          <a:lstStyle/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佔白葡萄種植面積的9.3% 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主要釀造乾型和不經過橡木桶陳釀的酒款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新種植區，尤其是在埃利姆（Elim）這樣的涼爽產區，逐漸受到越來越多的關注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涼爽氣候下的風味——青草、青胡椒、黃皮或青皮的柑橘類水果 (如檸檬, 青檸)</a:t>
            </a:r>
          </a:p>
          <a:p>
            <a:pPr>
              <a:spcBef>
                <a:spcPts val="0"/>
              </a:spcBef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溫暖氣候下的風味——百香果、木瓜、核果</a:t>
            </a:r>
          </a:p>
        </p:txBody>
      </p:sp>
      <p:sp>
        <p:nvSpPr>
          <p:cNvPr id="160" name="Content Placeholder 2"/>
          <p:cNvSpPr txBox="1"/>
          <p:nvPr/>
        </p:nvSpPr>
        <p:spPr>
          <a:xfrm>
            <a:off x="-1589" y="359344"/>
            <a:ext cx="9802815" cy="503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pPr/>
            <a:r>
              <a:t>1.13 – 長相思（Sauvignon Blanc）</a:t>
            </a:r>
          </a:p>
        </p:txBody>
      </p:sp>
      <p:pic>
        <p:nvPicPr>
          <p:cNvPr id="161" name="Picture Placeholder 4" descr="Picture Placeholder 4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67" t="0" r="467" b="0"/>
          <a:stretch>
            <a:fillRect/>
          </a:stretch>
        </p:blipFill>
        <p:spPr>
          <a:xfrm>
            <a:off x="-1" y="4824288"/>
            <a:ext cx="12193590" cy="1192214"/>
          </a:xfrm>
          <a:prstGeom prst="rect">
            <a:avLst/>
          </a:prstGeom>
        </p:spPr>
      </p:pic>
      <p:pic>
        <p:nvPicPr>
          <p:cNvPr id="162" name="Picture Placeholder 5" descr="Picture Placeholder 5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0" t="23112" r="0" b="23112"/>
          <a:stretch>
            <a:fillRect/>
          </a:stretch>
        </p:blipFill>
        <p:spPr>
          <a:xfrm>
            <a:off x="9661232" y="1395135"/>
            <a:ext cx="2257440" cy="1618468"/>
          </a:xfrm>
          <a:prstGeom prst="rect">
            <a:avLst/>
          </a:prstGeom>
        </p:spPr>
      </p:pic>
      <p:pic>
        <p:nvPicPr>
          <p:cNvPr id="163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72800" y="3076125"/>
            <a:ext cx="945873" cy="1682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rcRect l="0" t="0" r="0" b="7965"/>
          <a:stretch>
            <a:fillRect/>
          </a:stretch>
        </p:blipFill>
        <p:spPr>
          <a:xfrm>
            <a:off x="8349664" y="947490"/>
            <a:ext cx="1261945" cy="2063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61232" y="3076125"/>
            <a:ext cx="1261944" cy="1682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Picture 9" descr="Picture 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349664" y="3076125"/>
            <a:ext cx="1261945" cy="16825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ontent Placeholder 1"/>
          <p:cNvSpPr txBox="1"/>
          <p:nvPr>
            <p:ph type="body" sz="half" idx="1"/>
          </p:nvPr>
        </p:nvSpPr>
        <p:spPr>
          <a:xfrm>
            <a:off x="398728" y="1720698"/>
            <a:ext cx="7091134" cy="2846389"/>
          </a:xfrm>
          <a:prstGeom prst="rect">
            <a:avLst/>
          </a:prstGeom>
        </p:spPr>
        <p:txBody>
          <a:bodyPr/>
          <a:lstStyle/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佔白葡萄種植面積的7.4%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有多種風格、品質和價格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調配中經常用到，尤其與白詩南、長相思和維歐尼（Viognier）混釀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常用於以傳統方式釀造的起泡酒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涼爽氣候下的風味——蘋果、柑橘類水果、青皮的瓜類水果</a:t>
            </a:r>
          </a:p>
          <a:p>
            <a:pPr>
              <a:spcBef>
                <a:spcPts val="0"/>
              </a:spcBef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溫暖氣候下的風味——熱帶水果、成熟核果、橘子 (香橙)</a:t>
            </a:r>
          </a:p>
        </p:txBody>
      </p:sp>
      <p:sp>
        <p:nvSpPr>
          <p:cNvPr id="169" name="Content Placeholder 2"/>
          <p:cNvSpPr txBox="1"/>
          <p:nvPr/>
        </p:nvSpPr>
        <p:spPr>
          <a:xfrm>
            <a:off x="-1589" y="359344"/>
            <a:ext cx="9802815" cy="503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pPr/>
            <a:r>
              <a:t>1.14 – 霞多麗（Chardonnay）</a:t>
            </a:r>
          </a:p>
        </p:txBody>
      </p:sp>
      <p:pic>
        <p:nvPicPr>
          <p:cNvPr id="170" name="Picture Placeholder 4" descr="Picture Placeholder 4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67" t="0" r="467" b="0"/>
          <a:stretch>
            <a:fillRect/>
          </a:stretch>
        </p:blipFill>
        <p:spPr>
          <a:xfrm>
            <a:off x="-1" y="4824288"/>
            <a:ext cx="12193590" cy="1192214"/>
          </a:xfrm>
          <a:prstGeom prst="rect">
            <a:avLst/>
          </a:prstGeom>
        </p:spPr>
      </p:pic>
      <p:pic>
        <p:nvPicPr>
          <p:cNvPr id="171" name="Picture Placeholder 5" descr="Picture Placeholder 5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0" t="23112" r="0" b="23112"/>
          <a:stretch>
            <a:fillRect/>
          </a:stretch>
        </p:blipFill>
        <p:spPr>
          <a:xfrm>
            <a:off x="9990304" y="1492047"/>
            <a:ext cx="1821364" cy="1305823"/>
          </a:xfrm>
          <a:prstGeom prst="rect">
            <a:avLst/>
          </a:prstGeom>
        </p:spPr>
      </p:pic>
      <p:pic>
        <p:nvPicPr>
          <p:cNvPr id="172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29510" t="0" r="0" b="0"/>
          <a:stretch>
            <a:fillRect/>
          </a:stretch>
        </p:blipFill>
        <p:spPr>
          <a:xfrm>
            <a:off x="8129916" y="1102598"/>
            <a:ext cx="1780784" cy="1677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10405" y="2857904"/>
            <a:ext cx="1284426" cy="1712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505871" y="2843657"/>
            <a:ext cx="1305797" cy="1741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Picture 9" descr="Picture 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73857" y="2925896"/>
            <a:ext cx="1424010" cy="15765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ontent Placeholder 1"/>
          <p:cNvSpPr txBox="1"/>
          <p:nvPr>
            <p:ph type="body" sz="half" idx="1"/>
          </p:nvPr>
        </p:nvSpPr>
        <p:spPr>
          <a:xfrm>
            <a:off x="381793" y="1331229"/>
            <a:ext cx="7728171" cy="3308505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鴿籠白（Colombard或者Colombar）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佔白葡萄品種種植面積12%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拼寫時常常沒有結尾的「d」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常用於釀造白蘭地，或者是價格不貴的乾型白葡萄酒</a:t>
            </a:r>
          </a:p>
          <a:p>
            <a:pPr marL="0" indent="0">
              <a:buSzTx/>
              <a:buFontTx/>
              <a:buNone/>
              <a:defRPr sz="16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哈尼普特（Hanepoot）和密斯卡岱（Muscadel）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哈尼普特是亞歷山大麝香葡萄（Muscat d’Alexandrie）的傳統非洲名字，也是芳蒂娜（Muscat de Frontignan）和 小果粒白麝香（Muscat Blanc à Petit Grains）的統稱。密斯卡岱可以是紅或白葡萄酒品種。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一般用於釀造加烈酒或甜酒</a:t>
            </a:r>
          </a:p>
          <a:p>
            <a:pPr>
              <a:spcBef>
                <a:spcPts val="0"/>
              </a:spcBef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正在試驗釀造意大利風格、低酒精度的甜型起泡酒</a:t>
            </a:r>
          </a:p>
        </p:txBody>
      </p:sp>
      <p:sp>
        <p:nvSpPr>
          <p:cNvPr id="178" name="Content Placeholder 2"/>
          <p:cNvSpPr txBox="1"/>
          <p:nvPr/>
        </p:nvSpPr>
        <p:spPr>
          <a:xfrm>
            <a:off x="-1588" y="359344"/>
            <a:ext cx="10183556" cy="503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pPr/>
            <a:r>
              <a:t>1.15 – 其他白葡萄品種</a:t>
            </a:r>
          </a:p>
        </p:txBody>
      </p:sp>
      <p:pic>
        <p:nvPicPr>
          <p:cNvPr id="179" name="Picture Placeholder 4" descr="Picture Placeholder 4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67" t="0" r="467" b="0"/>
          <a:stretch>
            <a:fillRect/>
          </a:stretch>
        </p:blipFill>
        <p:spPr>
          <a:xfrm>
            <a:off x="-1" y="4824288"/>
            <a:ext cx="12193590" cy="1192214"/>
          </a:xfrm>
          <a:prstGeom prst="rect">
            <a:avLst/>
          </a:prstGeom>
        </p:spPr>
      </p:pic>
      <p:pic>
        <p:nvPicPr>
          <p:cNvPr id="180" name="Picture Placeholder 5" descr="Picture Placeholder 5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8208947" y="909593"/>
            <a:ext cx="1179001" cy="2249323"/>
          </a:xfrm>
          <a:prstGeom prst="rect">
            <a:avLst/>
          </a:prstGeom>
        </p:spPr>
      </p:pic>
      <p:pic>
        <p:nvPicPr>
          <p:cNvPr id="181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57305" y="3288665"/>
            <a:ext cx="1337752" cy="1154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67825" y="3211388"/>
            <a:ext cx="1249179" cy="1249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rcRect l="14696" t="15992" r="18070" b="10958"/>
          <a:stretch>
            <a:fillRect/>
          </a:stretch>
        </p:blipFill>
        <p:spPr>
          <a:xfrm>
            <a:off x="10858499" y="1469591"/>
            <a:ext cx="1036558" cy="1689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Picture 9" descr="Picture 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82959" y="1483394"/>
            <a:ext cx="1312421" cy="1675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icture 10" descr="Picture 10"/>
          <p:cNvPicPr>
            <a:picLocks noChangeAspect="1"/>
          </p:cNvPicPr>
          <p:nvPr/>
        </p:nvPicPr>
        <p:blipFill>
          <a:blip r:embed="rId8">
            <a:extLst/>
          </a:blip>
          <a:srcRect l="0" t="47056" r="0" b="12390"/>
          <a:stretch>
            <a:fillRect/>
          </a:stretch>
        </p:blipFill>
        <p:spPr>
          <a:xfrm>
            <a:off x="8167199" y="3208021"/>
            <a:ext cx="1100627" cy="12355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ontent Placeholder 1"/>
          <p:cNvSpPr txBox="1"/>
          <p:nvPr>
            <p:ph type="body" sz="half" idx="1"/>
          </p:nvPr>
        </p:nvSpPr>
        <p:spPr>
          <a:xfrm>
            <a:off x="398728" y="1720698"/>
            <a:ext cx="7091134" cy="2846389"/>
          </a:xfrm>
          <a:prstGeom prst="rect">
            <a:avLst/>
          </a:prstGeom>
        </p:spPr>
        <p:txBody>
          <a:bodyPr/>
          <a:lstStyle/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佔紅葡萄品種種植面積的11.5%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常與傳統波爾多品種調配出好酒，尤其是與品麗珠（Cabernet Franc）調配時特別好，也用於和西拉（Shiraz）搭配，或和「開普調配」搭配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品系和地理位置的選擇對風格有重要影響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涼爽氣候下的風味——黑莓、草本、青胡椒</a:t>
            </a:r>
          </a:p>
          <a:p>
            <a:pPr>
              <a:spcBef>
                <a:spcPts val="0"/>
              </a:spcBef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溫暖氣候下的風味——黑醋栗甜酒、黑醋栗、桉類植物、巧克力 </a:t>
            </a:r>
          </a:p>
        </p:txBody>
      </p:sp>
      <p:sp>
        <p:nvSpPr>
          <p:cNvPr id="188" name="Content Placeholder 2"/>
          <p:cNvSpPr txBox="1"/>
          <p:nvPr/>
        </p:nvSpPr>
        <p:spPr>
          <a:xfrm>
            <a:off x="-1589" y="359344"/>
            <a:ext cx="9802815" cy="503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t>1.16 </a:t>
            </a:r>
            <a:r>
              <a:t>–</a:t>
            </a:r>
            <a:r>
              <a:t> 赤霞珠（Cabernet Sauvignon）</a:t>
            </a:r>
          </a:p>
        </p:txBody>
      </p:sp>
      <p:pic>
        <p:nvPicPr>
          <p:cNvPr id="189" name="Picture Placeholder 4" descr="Picture Placeholder 4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67" t="0" r="467" b="0"/>
          <a:stretch>
            <a:fillRect/>
          </a:stretch>
        </p:blipFill>
        <p:spPr>
          <a:xfrm>
            <a:off x="-1" y="4824288"/>
            <a:ext cx="12193590" cy="1192214"/>
          </a:xfrm>
          <a:prstGeom prst="rect">
            <a:avLst/>
          </a:prstGeom>
        </p:spPr>
      </p:pic>
      <p:pic>
        <p:nvPicPr>
          <p:cNvPr id="190" name="Picture Placeholder 5" descr="Picture Placeholder 5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0871754" y="1471974"/>
            <a:ext cx="1076568" cy="1724732"/>
          </a:xfrm>
          <a:prstGeom prst="rect">
            <a:avLst/>
          </a:prstGeom>
        </p:spPr>
      </p:pic>
      <p:pic>
        <p:nvPicPr>
          <p:cNvPr id="191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95821" y="1471974"/>
            <a:ext cx="1293550" cy="1724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71754" y="3234805"/>
            <a:ext cx="1076568" cy="1435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34350" y="1471974"/>
            <a:ext cx="1287338" cy="1716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Picture 9" descr="Picture 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161466" y="3258425"/>
            <a:ext cx="1411804" cy="1411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Picture 10" descr="Picture 1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712803" y="3234805"/>
            <a:ext cx="1076568" cy="14354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ontent Placeholder 1"/>
          <p:cNvSpPr txBox="1"/>
          <p:nvPr>
            <p:ph type="body" sz="half" idx="1"/>
          </p:nvPr>
        </p:nvSpPr>
        <p:spPr>
          <a:xfrm>
            <a:off x="398728" y="1720698"/>
            <a:ext cx="7091134" cy="2846389"/>
          </a:xfrm>
          <a:prstGeom prst="rect">
            <a:avLst/>
          </a:prstGeom>
        </p:spPr>
        <p:txBody>
          <a:bodyPr/>
          <a:lstStyle/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佔紅葡萄品種種植面積的10.5%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在南非最熱和最冷的地區都有種植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常與羅訥河 (Rhone）品種調配，例如歌海娜（Grenache）、慕合懷特（ Mourvèdre）、維歐尼（Viognier）、佳麗釀（Carignan）和神索（Cinsault）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涼爽氣候下的風味——黑胡椒、香水、黑皮水果</a:t>
            </a:r>
          </a:p>
          <a:p>
            <a:pPr>
              <a:spcBef>
                <a:spcPts val="0"/>
              </a:spcBef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溫暖氣候下的風味——辛香料、黑莓、巧克力</a:t>
            </a:r>
          </a:p>
        </p:txBody>
      </p:sp>
      <p:sp>
        <p:nvSpPr>
          <p:cNvPr id="198" name="Content Placeholder 2"/>
          <p:cNvSpPr txBox="1"/>
          <p:nvPr/>
        </p:nvSpPr>
        <p:spPr>
          <a:xfrm>
            <a:off x="-1589" y="359344"/>
            <a:ext cx="9802815" cy="503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ctr" defTabSz="777240">
              <a:lnSpc>
                <a:spcPct val="90000"/>
              </a:lnSpc>
              <a:spcBef>
                <a:spcPts val="800"/>
              </a:spcBef>
              <a:defRPr sz="238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pPr>
            <a:r>
              <a:t>1.17 </a:t>
            </a:r>
            <a:r>
              <a:t>–</a:t>
            </a:r>
            <a:r>
              <a:t> 西拉（Shiraz）</a:t>
            </a:r>
          </a:p>
        </p:txBody>
      </p:sp>
      <p:pic>
        <p:nvPicPr>
          <p:cNvPr id="199" name="Picture Placeholder 4" descr="Picture Placeholder 4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67" t="0" r="467" b="0"/>
          <a:stretch>
            <a:fillRect/>
          </a:stretch>
        </p:blipFill>
        <p:spPr>
          <a:xfrm>
            <a:off x="-1" y="4824288"/>
            <a:ext cx="12193590" cy="1192214"/>
          </a:xfrm>
          <a:prstGeom prst="rect">
            <a:avLst/>
          </a:prstGeom>
        </p:spPr>
      </p:pic>
      <p:pic>
        <p:nvPicPr>
          <p:cNvPr id="200" name="Picture Placeholder 5" descr="Picture Placeholder 5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0819469" y="1501678"/>
            <a:ext cx="1101288" cy="1468382"/>
          </a:xfrm>
          <a:prstGeom prst="rect">
            <a:avLst/>
          </a:prstGeom>
        </p:spPr>
      </p:pic>
      <p:pic>
        <p:nvPicPr>
          <p:cNvPr id="201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16952" y="3684375"/>
            <a:ext cx="176784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16952" y="1327066"/>
            <a:ext cx="1700156" cy="2266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290136" y="3020851"/>
            <a:ext cx="1343259" cy="1577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Picture 9" descr="Picture 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738736" y="3019350"/>
            <a:ext cx="1182021" cy="157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Picture 10" descr="Picture 1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416136" y="1497652"/>
            <a:ext cx="1104306" cy="14724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ontent Placeholder 1"/>
          <p:cNvSpPr txBox="1"/>
          <p:nvPr>
            <p:ph type="body" sz="half" idx="1"/>
          </p:nvPr>
        </p:nvSpPr>
        <p:spPr>
          <a:xfrm>
            <a:off x="484535" y="2770598"/>
            <a:ext cx="11036412" cy="218903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t>1.1    歷史</a:t>
            </a:r>
          </a:p>
          <a:p>
            <a:pPr marL="0" indent="0">
              <a:buSzTx/>
              <a:buNone/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t>1.2   氣候與天氣</a:t>
            </a:r>
          </a:p>
          <a:p>
            <a:pPr marL="0" indent="0">
              <a:buSzTx/>
              <a:buNone/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t>1.3    種植與釀酒</a:t>
            </a:r>
          </a:p>
          <a:p>
            <a:pPr marL="0" indent="0">
              <a:buSzTx/>
              <a:buNone/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t>1.4    原產地系統</a:t>
            </a:r>
          </a:p>
          <a:p>
            <a:pPr marL="0" indent="0">
              <a:buSzTx/>
              <a:buNone/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t>1.5    主要白葡萄品種：白詩南，霞多麗，長相思</a:t>
            </a:r>
          </a:p>
          <a:p>
            <a:pPr marL="0" indent="0">
              <a:spcBef>
                <a:spcPts val="0"/>
              </a:spcBef>
              <a:buSzTx/>
              <a:buNone/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t>1.6    主要紅葡萄品種：赤霞珠，西拉，皮諾塔吉</a:t>
            </a:r>
          </a:p>
        </p:txBody>
      </p:sp>
      <p:sp>
        <p:nvSpPr>
          <p:cNvPr id="91" name="Content Placeholder 2"/>
          <p:cNvSpPr txBox="1"/>
          <p:nvPr/>
        </p:nvSpPr>
        <p:spPr>
          <a:xfrm>
            <a:off x="973065" y="1700783"/>
            <a:ext cx="9802815" cy="529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pPr/>
            <a:r>
              <a:t>第一單元：南非葡萄酒簡介</a:t>
            </a:r>
          </a:p>
        </p:txBody>
      </p:sp>
      <p:pic>
        <p:nvPicPr>
          <p:cNvPr id="92" name="Picture Placeholder 5" descr="Picture Placeholder 5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0" t="868" r="0" b="868"/>
          <a:stretch>
            <a:fillRect/>
          </a:stretch>
        </p:blipFill>
        <p:spPr>
          <a:xfrm>
            <a:off x="-1588" y="0"/>
            <a:ext cx="9855201" cy="16494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ontent Placeholder 1"/>
          <p:cNvSpPr txBox="1"/>
          <p:nvPr>
            <p:ph type="body" sz="half" idx="1"/>
          </p:nvPr>
        </p:nvSpPr>
        <p:spPr>
          <a:xfrm>
            <a:off x="381795" y="1551363"/>
            <a:ext cx="6950834" cy="2846390"/>
          </a:xfrm>
          <a:prstGeom prst="rect">
            <a:avLst/>
          </a:prstGeom>
        </p:spPr>
        <p:txBody>
          <a:bodyPr/>
          <a:lstStyle/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佔紅葡萄種植面積的7.4% 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用於釀造各種風格的葡萄酒，從不經過橡木桶陳釀的果香型，到嚴肅雄壯的風格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「咖啡香的皮諾塔吉」風格在消費者中很受歡迎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「開普混釀」(Cape Blends)——至少應該包含30%皮諾塔吉（這並非法定）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在種植和釀造上取得的巨大改善讓皮諾塔吉廣泛傳播到海外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涼爽氣候下的風味——紅色水果、皮革、辛香料</a:t>
            </a:r>
          </a:p>
          <a:p>
            <a:pPr>
              <a:spcBef>
                <a:spcPts val="0"/>
              </a:spcBef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溫暖氣候下的風味——黑莓、甘草、野味</a:t>
            </a:r>
          </a:p>
        </p:txBody>
      </p:sp>
      <p:sp>
        <p:nvSpPr>
          <p:cNvPr id="208" name="Content Placeholder 2"/>
          <p:cNvSpPr txBox="1"/>
          <p:nvPr/>
        </p:nvSpPr>
        <p:spPr>
          <a:xfrm>
            <a:off x="-1589" y="359344"/>
            <a:ext cx="9802815" cy="503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pPr/>
            <a:r>
              <a:t>1.18 – 皮諾塔吉（Pinotage）</a:t>
            </a:r>
          </a:p>
        </p:txBody>
      </p:sp>
      <p:pic>
        <p:nvPicPr>
          <p:cNvPr id="209" name="Picture Placeholder 4" descr="Picture Placeholder 4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67" t="0" r="467" b="0"/>
          <a:stretch>
            <a:fillRect/>
          </a:stretch>
        </p:blipFill>
        <p:spPr>
          <a:xfrm>
            <a:off x="-1" y="4824288"/>
            <a:ext cx="12193590" cy="1192214"/>
          </a:xfrm>
          <a:prstGeom prst="rect">
            <a:avLst/>
          </a:prstGeom>
        </p:spPr>
      </p:pic>
      <p:pic>
        <p:nvPicPr>
          <p:cNvPr id="210" name="Picture Placeholder 5" descr="Picture Placeholder 5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0" t="18958" r="0" b="18958"/>
          <a:stretch>
            <a:fillRect/>
          </a:stretch>
        </p:blipFill>
        <p:spPr>
          <a:xfrm>
            <a:off x="10106748" y="1715783"/>
            <a:ext cx="1685467" cy="1208393"/>
          </a:xfrm>
          <a:prstGeom prst="rect">
            <a:avLst/>
          </a:prstGeom>
        </p:spPr>
      </p:pic>
      <p:pic>
        <p:nvPicPr>
          <p:cNvPr id="211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36270" y="1715783"/>
            <a:ext cx="1171420" cy="856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92825" y="2990020"/>
            <a:ext cx="1599389" cy="1577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349562" y="2811947"/>
            <a:ext cx="1144838" cy="1701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Picture 9" descr="Picture 9"/>
          <p:cNvPicPr>
            <a:picLocks noChangeAspect="1"/>
          </p:cNvPicPr>
          <p:nvPr/>
        </p:nvPicPr>
        <p:blipFill>
          <a:blip r:embed="rId7">
            <a:extLst/>
          </a:blip>
          <a:srcRect l="0" t="16668" r="0" b="18194"/>
          <a:stretch>
            <a:fillRect/>
          </a:stretch>
        </p:blipFill>
        <p:spPr>
          <a:xfrm>
            <a:off x="8591550" y="1698504"/>
            <a:ext cx="1418047" cy="123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icture 10" descr="Picture 1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699759" y="3386454"/>
            <a:ext cx="1406989" cy="11271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ontent Placeholder 1"/>
          <p:cNvSpPr txBox="1"/>
          <p:nvPr>
            <p:ph type="body" sz="half" idx="1"/>
          </p:nvPr>
        </p:nvSpPr>
        <p:spPr>
          <a:xfrm>
            <a:off x="364860" y="1568297"/>
            <a:ext cx="7578367" cy="296983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梅洛（Merlot）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佔種葡萄品種種植面積的6.1% 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常用於與波爾多品種調配，也越來越多與皮諾塔吉進行調配</a:t>
            </a:r>
          </a:p>
          <a:p>
            <a:pPr marL="0" indent="0">
              <a:buSzTx/>
              <a:buFontTx/>
              <a:buNone/>
              <a:defRPr sz="16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黑皮諾（Pinot Noir）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主要來自沿海產區的涼爽氣候下的產品取得了成功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多用於傳統方法釀造的起泡酒</a:t>
            </a:r>
          </a:p>
          <a:p>
            <a:pPr marL="0" indent="0">
              <a:buSzTx/>
              <a:buFontTx/>
              <a:buNone/>
              <a:defRPr sz="1600">
                <a:latin typeface="Heiti TC Medium"/>
                <a:ea typeface="Heiti TC Medium"/>
                <a:cs typeface="Heiti TC Medium"/>
                <a:sym typeface="Heiti TC Medium"/>
              </a:defRPr>
            </a:pPr>
            <a:r>
              <a:t>國產多瑞加（Touriga Nacional）、丹魄（Tinta Roriz）和巴羅卡紅（Tinta Barocca）</a:t>
            </a:r>
          </a:p>
          <a:p>
            <a:pPr>
              <a:spcBef>
                <a:spcPts val="0"/>
              </a:spcBef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主要釀造波特酒風格的加烈酒，也越來越多用於釀造餐酒</a:t>
            </a:r>
          </a:p>
        </p:txBody>
      </p:sp>
      <p:sp>
        <p:nvSpPr>
          <p:cNvPr id="218" name="Content Placeholder 2"/>
          <p:cNvSpPr txBox="1"/>
          <p:nvPr/>
        </p:nvSpPr>
        <p:spPr>
          <a:xfrm>
            <a:off x="-1589" y="359344"/>
            <a:ext cx="9802815" cy="503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pPr/>
            <a:r>
              <a:t>1.19 – 其他紅葡萄品種</a:t>
            </a:r>
          </a:p>
        </p:txBody>
      </p:sp>
      <p:pic>
        <p:nvPicPr>
          <p:cNvPr id="219" name="Picture Placeholder 4" descr="Picture Placeholder 4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467" t="0" r="467" b="0"/>
          <a:stretch>
            <a:fillRect/>
          </a:stretch>
        </p:blipFill>
        <p:spPr>
          <a:xfrm>
            <a:off x="-1" y="4824288"/>
            <a:ext cx="12193590" cy="1192214"/>
          </a:xfrm>
          <a:prstGeom prst="rect">
            <a:avLst/>
          </a:prstGeom>
        </p:spPr>
      </p:pic>
      <p:pic>
        <p:nvPicPr>
          <p:cNvPr id="220" name="Picture Placeholder 5" descr="Picture Placeholder 5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0769734" y="1510751"/>
            <a:ext cx="1138651" cy="1518200"/>
          </a:xfrm>
          <a:prstGeom prst="rect">
            <a:avLst/>
          </a:prstGeom>
        </p:spPr>
      </p:pic>
      <p:pic>
        <p:nvPicPr>
          <p:cNvPr id="221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10851" y="3092000"/>
            <a:ext cx="1239727" cy="1582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96250" y="3126214"/>
            <a:ext cx="1172508" cy="1563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69734" y="3080608"/>
            <a:ext cx="1138651" cy="1594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Picture 9" descr="Picture 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579696" y="1510751"/>
            <a:ext cx="1138651" cy="1518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ontent Placeholder 1"/>
          <p:cNvSpPr txBox="1"/>
          <p:nvPr>
            <p:ph type="body" sz="half" idx="1"/>
          </p:nvPr>
        </p:nvSpPr>
        <p:spPr>
          <a:xfrm>
            <a:off x="398728" y="1720698"/>
            <a:ext cx="7091134" cy="2846389"/>
          </a:xfrm>
          <a:prstGeom prst="rect">
            <a:avLst/>
          </a:prstGeom>
        </p:spPr>
        <p:txBody>
          <a:bodyPr/>
          <a:lstStyle/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1652 – 範里貝克（Jan van Riebeeck） 為荷蘭東印度公司來到開普省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1659 – 在開普省釀造了第一款葡萄酒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1678 – 範德斯特（Simon van der Stel）建立了斯泰倫博什省</a:t>
            </a:r>
          </a:p>
          <a:p>
            <a:pPr>
              <a:spcBef>
                <a:spcPts val="0"/>
              </a:spcBef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1688 – 150個被宗教迫害的胡格諾派教徒流放至此，在弗朗斯胡克定居</a:t>
            </a:r>
          </a:p>
        </p:txBody>
      </p:sp>
      <p:sp>
        <p:nvSpPr>
          <p:cNvPr id="95" name="Content Placeholder 2"/>
          <p:cNvSpPr txBox="1"/>
          <p:nvPr/>
        </p:nvSpPr>
        <p:spPr>
          <a:xfrm>
            <a:off x="-1589" y="359344"/>
            <a:ext cx="9802815" cy="503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pPr/>
            <a:r>
              <a:t>1.1 南非葡萄酒歷史：重要事件</a:t>
            </a:r>
          </a:p>
        </p:txBody>
      </p:sp>
      <p:pic>
        <p:nvPicPr>
          <p:cNvPr id="96" name="Picture Placeholder 5" descr="Picture Placeholder 5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0" t="8619" r="0" b="8619"/>
          <a:stretch>
            <a:fillRect/>
          </a:stretch>
        </p:blipFill>
        <p:spPr>
          <a:xfrm>
            <a:off x="7808359" y="1715783"/>
            <a:ext cx="3983855" cy="2856218"/>
          </a:xfrm>
          <a:prstGeom prst="rect">
            <a:avLst/>
          </a:prstGeom>
        </p:spPr>
      </p:pic>
      <p:pic>
        <p:nvPicPr>
          <p:cNvPr id="97" name="Picture Placeholder 4" descr="Picture Placeholder 4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523" t="0" r="523" b="0"/>
          <a:stretch>
            <a:fillRect/>
          </a:stretch>
        </p:blipFill>
        <p:spPr>
          <a:xfrm>
            <a:off x="-1" y="4824288"/>
            <a:ext cx="12193590" cy="1192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ontent Placeholder 1"/>
          <p:cNvSpPr txBox="1"/>
          <p:nvPr>
            <p:ph type="body" sz="half" idx="1"/>
          </p:nvPr>
        </p:nvSpPr>
        <p:spPr>
          <a:xfrm>
            <a:off x="398728" y="1720698"/>
            <a:ext cx="7091134" cy="2846389"/>
          </a:xfrm>
          <a:prstGeom prst="rect">
            <a:avLst/>
          </a:prstGeom>
        </p:spPr>
        <p:txBody>
          <a:bodyPr/>
          <a:lstStyle/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1886 – 在開普省發現了根瘤蚜蟲病，破壞了成百萬的葡萄藤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1918 – 葡萄種植者合作協會（KWV）成立，通過產量控制穩定了葡萄種植和釀酒工業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1925 – 貝霍爾德教授（Perold）將黑皮諾 (Pinot Noir) 和神索 (Cinsault) 雜交出第一株皮諾塔吉 (Pinotage)</a:t>
            </a:r>
          </a:p>
          <a:p>
            <a:pPr>
              <a:spcBef>
                <a:spcPts val="0"/>
              </a:spcBef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1973 – 頒布原產地法規</a:t>
            </a:r>
          </a:p>
        </p:txBody>
      </p:sp>
      <p:sp>
        <p:nvSpPr>
          <p:cNvPr id="100" name="Content Placeholder 2"/>
          <p:cNvSpPr txBox="1"/>
          <p:nvPr/>
        </p:nvSpPr>
        <p:spPr>
          <a:xfrm>
            <a:off x="-1589" y="359344"/>
            <a:ext cx="9802815" cy="503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pPr/>
            <a:r>
              <a:t>1.2 南非葡萄酒歷史：重要事件</a:t>
            </a:r>
          </a:p>
        </p:txBody>
      </p:sp>
      <p:pic>
        <p:nvPicPr>
          <p:cNvPr id="101" name="Picture Placeholder 5" descr="Picture Placeholder 5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0" t="7342" r="0" b="10937"/>
          <a:stretch>
            <a:fillRect/>
          </a:stretch>
        </p:blipFill>
        <p:spPr>
          <a:xfrm>
            <a:off x="8702309" y="1715782"/>
            <a:ext cx="2196007" cy="2736002"/>
          </a:xfrm>
          <a:prstGeom prst="rect">
            <a:avLst/>
          </a:prstGeom>
        </p:spPr>
      </p:pic>
      <p:pic>
        <p:nvPicPr>
          <p:cNvPr id="102" name="Picture Placeholder 4" descr="Picture Placeholder 4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523" t="0" r="523" b="0"/>
          <a:stretch>
            <a:fillRect/>
          </a:stretch>
        </p:blipFill>
        <p:spPr>
          <a:xfrm>
            <a:off x="-1" y="4824288"/>
            <a:ext cx="12193590" cy="1192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ontent Placeholder 1"/>
          <p:cNvSpPr txBox="1"/>
          <p:nvPr>
            <p:ph type="body" sz="half" idx="1"/>
          </p:nvPr>
        </p:nvSpPr>
        <p:spPr>
          <a:xfrm>
            <a:off x="398728" y="1720698"/>
            <a:ext cx="7091134" cy="2846389"/>
          </a:xfrm>
          <a:prstGeom prst="rect">
            <a:avLst/>
          </a:prstGeom>
        </p:spPr>
        <p:txBody>
          <a:bodyPr/>
          <a:lstStyle/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1990 – 曼德拉從監獄里釋放，使得南非葡萄酒的出口得以增長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1994 – 南非成為民主國家，當時葡萄酒年出口量少於5000萬升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2009 – 開普省慶祝釀酒350週年</a:t>
            </a:r>
          </a:p>
          <a:p>
            <a:pPr>
              <a:spcBef>
                <a:spcPts val="0"/>
              </a:spcBef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2013 – 年出口量創下5.257億升的紀錄</a:t>
            </a:r>
          </a:p>
        </p:txBody>
      </p:sp>
      <p:sp>
        <p:nvSpPr>
          <p:cNvPr id="105" name="Content Placeholder 2"/>
          <p:cNvSpPr txBox="1"/>
          <p:nvPr/>
        </p:nvSpPr>
        <p:spPr>
          <a:xfrm>
            <a:off x="-1589" y="359344"/>
            <a:ext cx="9802815" cy="503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pPr/>
            <a:r>
              <a:t>1.3 - 南非葡萄酒歷史：重要事件</a:t>
            </a:r>
          </a:p>
        </p:txBody>
      </p:sp>
      <p:pic>
        <p:nvPicPr>
          <p:cNvPr id="106" name="Picture Placeholder 5" descr="Picture Placeholder 5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3483" t="0" r="3483" b="0"/>
          <a:stretch>
            <a:fillRect/>
          </a:stretch>
        </p:blipFill>
        <p:spPr>
          <a:xfrm>
            <a:off x="7808359" y="1715783"/>
            <a:ext cx="3983855" cy="2856218"/>
          </a:xfrm>
          <a:prstGeom prst="rect">
            <a:avLst/>
          </a:prstGeom>
        </p:spPr>
      </p:pic>
      <p:pic>
        <p:nvPicPr>
          <p:cNvPr id="107" name="Picture Placeholder 4" descr="Picture Placeholder 4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523" t="0" r="523" b="0"/>
          <a:stretch>
            <a:fillRect/>
          </a:stretch>
        </p:blipFill>
        <p:spPr>
          <a:xfrm>
            <a:off x="-1" y="4824288"/>
            <a:ext cx="12193590" cy="1192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Placeholder 3" descr="Picture Placeholder 3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3809869" y="1118189"/>
            <a:ext cx="4573850" cy="3430389"/>
          </a:xfrm>
          <a:prstGeom prst="rect">
            <a:avLst/>
          </a:prstGeom>
        </p:spPr>
      </p:pic>
      <p:sp>
        <p:nvSpPr>
          <p:cNvPr id="110" name="Content Placeholder 2"/>
          <p:cNvSpPr txBox="1"/>
          <p:nvPr>
            <p:ph type="body" sz="quarter" idx="1"/>
          </p:nvPr>
        </p:nvSpPr>
        <p:spPr>
          <a:xfrm>
            <a:off x="-1" y="364651"/>
            <a:ext cx="9802815" cy="477829"/>
          </a:xfrm>
          <a:prstGeom prst="rect">
            <a:avLst/>
          </a:prstGeom>
        </p:spPr>
        <p:txBody>
          <a:bodyPr/>
          <a:lstStyle>
            <a:lvl1pPr>
              <a:defRPr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pPr/>
            <a:r>
              <a:t>1.4 – 氣候與天氣</a:t>
            </a:r>
          </a:p>
        </p:txBody>
      </p:sp>
      <p:pic>
        <p:nvPicPr>
          <p:cNvPr id="111" name="Picture Placeholder 5" descr="Picture Placeholder 5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523" t="0" r="523" b="0"/>
          <a:stretch>
            <a:fillRect/>
          </a:stretch>
        </p:blipFill>
        <p:spPr>
          <a:xfrm>
            <a:off x="-1" y="4824288"/>
            <a:ext cx="12193590" cy="1192214"/>
          </a:xfrm>
          <a:prstGeom prst="rect">
            <a:avLst/>
          </a:prstGeom>
        </p:spPr>
      </p:pic>
      <p:pic>
        <p:nvPicPr>
          <p:cNvPr id="112" name="Picture Placeholder 5" descr="Picture Placeholder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65312" y="3721377"/>
            <a:ext cx="1854624" cy="741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ontent Placeholder 1"/>
          <p:cNvSpPr txBox="1"/>
          <p:nvPr>
            <p:ph type="body" sz="half" idx="1"/>
          </p:nvPr>
        </p:nvSpPr>
        <p:spPr>
          <a:xfrm>
            <a:off x="398728" y="1720698"/>
            <a:ext cx="7091134" cy="2846389"/>
          </a:xfrm>
          <a:prstGeom prst="rect">
            <a:avLst/>
          </a:prstGeom>
        </p:spPr>
        <p:txBody>
          <a:bodyPr/>
          <a:lstStyle/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南非绝大部份葡萄都种植于西开普省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独有两洋环抱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一般来说，开普省是炎热的地中海气候，但带有温和凉爽的地区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本格拉寒流（Benguela Current）从南极向上升至南非西海岸，带来凉爽天气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名为道格特角风 (Cape Doctor) 的东南烈风常见于夏季</a:t>
            </a:r>
          </a:p>
          <a:p>
            <a:pPr>
              <a:spcBef>
                <a:spcPts val="0"/>
              </a:spcBef>
              <a:buSzTx/>
              <a:buFontTx/>
              <a:buNone/>
              <a:tabLst>
                <a:tab pos="12700" algn="l"/>
                <a:tab pos="520700" algn="l"/>
              </a:tabLst>
              <a:defRPr sz="1600"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不少山脉贯穿葡萄产区，影响了葡萄种植的海拔、土壤和朝向</a:t>
            </a:r>
          </a:p>
        </p:txBody>
      </p:sp>
      <p:sp>
        <p:nvSpPr>
          <p:cNvPr id="115" name="Content Placeholder 2"/>
          <p:cNvSpPr txBox="1"/>
          <p:nvPr/>
        </p:nvSpPr>
        <p:spPr>
          <a:xfrm>
            <a:off x="-1589" y="359344"/>
            <a:ext cx="9802815" cy="503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pPr/>
            <a:r>
              <a:t>1.5 – 氣候與天氣</a:t>
            </a:r>
          </a:p>
        </p:txBody>
      </p:sp>
      <p:pic>
        <p:nvPicPr>
          <p:cNvPr id="116" name="Picture Placeholder 5" descr="Picture Placeholder 5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3908" t="0" r="3908" b="0"/>
          <a:stretch>
            <a:fillRect/>
          </a:stretch>
        </p:blipFill>
        <p:spPr>
          <a:xfrm>
            <a:off x="7808359" y="1715783"/>
            <a:ext cx="3983855" cy="2856218"/>
          </a:xfrm>
          <a:prstGeom prst="rect">
            <a:avLst/>
          </a:prstGeom>
        </p:spPr>
      </p:pic>
      <p:pic>
        <p:nvPicPr>
          <p:cNvPr id="117" name="Picture Placeholder 4" descr="Picture Placeholder 4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523" t="0" r="523" b="0"/>
          <a:stretch>
            <a:fillRect/>
          </a:stretch>
        </p:blipFill>
        <p:spPr>
          <a:xfrm>
            <a:off x="-1" y="4824288"/>
            <a:ext cx="12193590" cy="1192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ontent Placeholder 1"/>
          <p:cNvSpPr txBox="1"/>
          <p:nvPr>
            <p:ph type="body" sz="half" idx="1"/>
          </p:nvPr>
        </p:nvSpPr>
        <p:spPr>
          <a:xfrm>
            <a:off x="398728" y="1720698"/>
            <a:ext cx="7091134" cy="2846389"/>
          </a:xfrm>
          <a:prstGeom prst="rect">
            <a:avLst/>
          </a:prstGeom>
        </p:spPr>
        <p:txBody>
          <a:bodyPr/>
          <a:lstStyle/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年均降雨量介乎300至1000毫米之間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允許灌溉，注重水源管理，或稱水源保護</a:t>
            </a:r>
          </a:p>
          <a:p>
            <a:pPr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灌木式種植的葡萄廣泛見於古老的內陸葡萄園，但棚架種植不斷增加</a:t>
            </a:r>
          </a:p>
          <a:p>
            <a:pPr>
              <a:spcBef>
                <a:spcPts val="0"/>
              </a:spcBef>
              <a:buSzTx/>
              <a:buFontTx/>
              <a:buNone/>
              <a:tabLst>
                <a:tab pos="12700" algn="l"/>
                <a:tab pos="520700" algn="l"/>
              </a:tabLst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rPr>
                <a:latin typeface="Arial"/>
                <a:ea typeface="Arial"/>
                <a:cs typeface="Arial"/>
                <a:sym typeface="Arial"/>
              </a:rPr>
              <a:t>	•	</a:t>
            </a:r>
            <a:r>
              <a:t>二月採收季節的平均氣溫為19</a:t>
            </a:r>
            <a:r>
              <a:rPr>
                <a:latin typeface="Lucida Grande"/>
                <a:ea typeface="Lucida Grande"/>
                <a:cs typeface="Lucida Grande"/>
                <a:sym typeface="Lucida Grande"/>
              </a:rPr>
              <a:t>⁰</a:t>
            </a:r>
            <a:r>
              <a:t>C–23</a:t>
            </a:r>
            <a:r>
              <a:rPr>
                <a:latin typeface="Lucida Grande"/>
                <a:ea typeface="Lucida Grande"/>
                <a:cs typeface="Lucida Grande"/>
                <a:sym typeface="Lucida Grande"/>
              </a:rPr>
              <a:t>⁰</a:t>
            </a:r>
            <a:r>
              <a:t>C</a:t>
            </a:r>
          </a:p>
        </p:txBody>
      </p:sp>
      <p:sp>
        <p:nvSpPr>
          <p:cNvPr id="120" name="Content Placeholder 2"/>
          <p:cNvSpPr txBox="1"/>
          <p:nvPr/>
        </p:nvSpPr>
        <p:spPr>
          <a:xfrm>
            <a:off x="-1589" y="359344"/>
            <a:ext cx="9802815" cy="503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pPr/>
            <a:r>
              <a:t>1.6 – 氣候與天氣</a:t>
            </a:r>
          </a:p>
        </p:txBody>
      </p:sp>
      <p:pic>
        <p:nvPicPr>
          <p:cNvPr id="121" name="Picture Placeholder 5" descr="Picture Placeholder 5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3238" t="0" r="3238" b="0"/>
          <a:stretch>
            <a:fillRect/>
          </a:stretch>
        </p:blipFill>
        <p:spPr>
          <a:xfrm>
            <a:off x="7808359" y="1715783"/>
            <a:ext cx="3983855" cy="2856218"/>
          </a:xfrm>
          <a:prstGeom prst="rect">
            <a:avLst/>
          </a:prstGeom>
        </p:spPr>
      </p:pic>
      <p:pic>
        <p:nvPicPr>
          <p:cNvPr id="122" name="Picture Placeholder 4" descr="Picture Placeholder 4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523" t="0" r="523" b="0"/>
          <a:stretch>
            <a:fillRect/>
          </a:stretch>
        </p:blipFill>
        <p:spPr>
          <a:xfrm>
            <a:off x="-1" y="4824288"/>
            <a:ext cx="12193590" cy="1192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ontent Placeholder 1"/>
          <p:cNvSpPr txBox="1"/>
          <p:nvPr>
            <p:ph type="body" sz="half" idx="1"/>
          </p:nvPr>
        </p:nvSpPr>
        <p:spPr>
          <a:xfrm>
            <a:off x="398728" y="1720698"/>
            <a:ext cx="7091134" cy="2846389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t>南非拥有世上最古老的种植土壤，可追溯至约10亿年前的首个超级大陆</a:t>
            </a:r>
          </a:p>
          <a:p>
            <a:pPr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t>土壤种类多样，甚至在极小面积的区域里也有多种土壤</a:t>
            </a:r>
          </a:p>
          <a:p>
            <a:pPr>
              <a:defRPr>
                <a:latin typeface="Heiti TC Light"/>
                <a:ea typeface="Heiti TC Light"/>
                <a:cs typeface="Heiti TC Light"/>
                <a:sym typeface="Heiti TC Light"/>
              </a:defRPr>
            </a:pPr>
            <a:r>
              <a:t>开普植物王国</a:t>
            </a:r>
            <a:r>
              <a:t>是全球六大</a:t>
            </a:r>
            <a:r>
              <a:t>植物</a:t>
            </a:r>
            <a:r>
              <a:t>王国中最小又最丰富的，为土壤带来更丰富及更独特的元素</a:t>
            </a:r>
          </a:p>
        </p:txBody>
      </p:sp>
      <p:sp>
        <p:nvSpPr>
          <p:cNvPr id="125" name="Content Placeholder 2"/>
          <p:cNvSpPr txBox="1"/>
          <p:nvPr/>
        </p:nvSpPr>
        <p:spPr>
          <a:xfrm>
            <a:off x="-1589" y="359344"/>
            <a:ext cx="9802815" cy="503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2800">
                <a:solidFill>
                  <a:srgbClr val="FFFFFF"/>
                </a:solidFill>
                <a:latin typeface="Heiti TC Light"/>
                <a:ea typeface="Heiti TC Light"/>
                <a:cs typeface="Heiti TC Light"/>
                <a:sym typeface="Heiti TC Light"/>
              </a:defRPr>
            </a:lvl1pPr>
          </a:lstStyle>
          <a:p>
            <a:pPr/>
            <a:r>
              <a:t>1.7 – 種植與釀造</a:t>
            </a:r>
          </a:p>
        </p:txBody>
      </p:sp>
      <p:pic>
        <p:nvPicPr>
          <p:cNvPr id="126" name="Picture Placeholder 5" descr="Picture Placeholder 5"/>
          <p:cNvPicPr>
            <a:picLocks noChangeAspect="1"/>
          </p:cNvPicPr>
          <p:nvPr>
            <p:ph type="pic" idx="14"/>
          </p:nvPr>
        </p:nvPicPr>
        <p:blipFill>
          <a:blip r:embed="rId2">
            <a:extLst/>
          </a:blip>
          <a:srcRect l="3511" t="0" r="3511" b="0"/>
          <a:stretch>
            <a:fillRect/>
          </a:stretch>
        </p:blipFill>
        <p:spPr>
          <a:xfrm>
            <a:off x="7808359" y="1715783"/>
            <a:ext cx="3983855" cy="2856218"/>
          </a:xfrm>
          <a:prstGeom prst="rect">
            <a:avLst/>
          </a:prstGeom>
        </p:spPr>
      </p:pic>
      <p:pic>
        <p:nvPicPr>
          <p:cNvPr id="127" name="Picture Placeholder 4" descr="Picture Placeholder 4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523" t="0" r="523" b="0"/>
          <a:stretch>
            <a:fillRect/>
          </a:stretch>
        </p:blipFill>
        <p:spPr>
          <a:xfrm>
            <a:off x="-1" y="4824288"/>
            <a:ext cx="12193590" cy="1192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Home">
  <a:themeElements>
    <a:clrScheme name="Ho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Ho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Ho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Home">
  <a:themeElements>
    <a:clrScheme name="Ho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Ho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Ho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